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0"/>
  </p:notesMasterIdLst>
  <p:handoutMasterIdLst>
    <p:handoutMasterId r:id="rId21"/>
  </p:handoutMasterIdLst>
  <p:sldIdLst>
    <p:sldId id="313" r:id="rId5"/>
    <p:sldId id="300" r:id="rId6"/>
    <p:sldId id="287" r:id="rId7"/>
    <p:sldId id="321" r:id="rId8"/>
    <p:sldId id="314" r:id="rId9"/>
    <p:sldId id="322" r:id="rId10"/>
    <p:sldId id="325" r:id="rId11"/>
    <p:sldId id="312" r:id="rId12"/>
    <p:sldId id="324" r:id="rId13"/>
    <p:sldId id="326" r:id="rId14"/>
    <p:sldId id="303" r:id="rId15"/>
    <p:sldId id="319" r:id="rId16"/>
    <p:sldId id="304" r:id="rId17"/>
    <p:sldId id="323" r:id="rId18"/>
    <p:sldId id="299" r:id="rId19"/>
  </p:sldIdLst>
  <p:sldSz cx="12192000" cy="6858000"/>
  <p:notesSz cx="6858000" cy="9144000"/>
  <p:embeddedFontLst>
    <p:embeddedFont>
      <p:font typeface="Avenir Next LT Pro" panose="020B0504020202020204" pitchFamily="34" charset="0"/>
      <p:regular r:id="rId22"/>
      <p:bold r:id="rId23"/>
      <p:italic r:id="rId24"/>
      <p:boldItalic r:id="rId25"/>
    </p:embeddedFont>
    <p:embeddedFont>
      <p:font typeface="Speak Pro" panose="020B0504020101020102"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82" d="100"/>
          <a:sy n="82" d="100"/>
        </p:scale>
        <p:origin x="77"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6/25/2025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6/25/2025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6/25/2025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6/25/2025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6/25/2025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6/25/2025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6/25/2025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6/25/2025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6/25/2025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6/25/2025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6/25/2025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6/25/2025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6/25/2025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6/25/2025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6/25/2025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6/25/2025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6/25/2025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6/25/2025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6/25/2025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6/25/2025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6/25/2025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6/25/2025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6/25/2025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6/25/2025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6/25/2025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6/25/2025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6/25/2025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6/25/2025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6/25/2025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6/25/2025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6/25/2025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6/25/2025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6/25/2025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6/25/2025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6/25/2025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6/25/2025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6/25/2025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6/25/2025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1A57-186A-A918-F1A3-C84AF2C3067A}"/>
              </a:ext>
            </a:extLst>
          </p:cNvPr>
          <p:cNvSpPr>
            <a:spLocks noGrp="1"/>
          </p:cNvSpPr>
          <p:nvPr>
            <p:ph type="title"/>
          </p:nvPr>
        </p:nvSpPr>
        <p:spPr>
          <a:xfrm>
            <a:off x="266701" y="114301"/>
            <a:ext cx="11496674" cy="1447799"/>
          </a:xfrm>
        </p:spPr>
        <p:txBody>
          <a:bodyPr/>
          <a:lstStyle/>
          <a:p>
            <a:endParaRPr lang="en-IN" dirty="0"/>
          </a:p>
        </p:txBody>
      </p:sp>
      <p:sp>
        <p:nvSpPr>
          <p:cNvPr id="3" name="Content Placeholder 2">
            <a:extLst>
              <a:ext uri="{FF2B5EF4-FFF2-40B4-BE49-F238E27FC236}">
                <a16:creationId xmlns:a16="http://schemas.microsoft.com/office/drawing/2014/main" id="{EB10F6CD-113A-EC73-6877-5B4FCA87C295}"/>
              </a:ext>
            </a:extLst>
          </p:cNvPr>
          <p:cNvSpPr>
            <a:spLocks noGrp="1"/>
          </p:cNvSpPr>
          <p:nvPr>
            <p:ph idx="1"/>
          </p:nvPr>
        </p:nvSpPr>
        <p:spPr>
          <a:xfrm>
            <a:off x="4148707" y="4648200"/>
            <a:ext cx="10515600" cy="1307966"/>
          </a:xfrm>
        </p:spPr>
        <p:txBody>
          <a:bodyPr>
            <a:noAutofit/>
          </a:bodyPr>
          <a:lstStyle/>
          <a:p>
            <a:r>
              <a:rPr lang="en-US" sz="2000" b="1" dirty="0"/>
              <a:t>                        </a:t>
            </a:r>
            <a:r>
              <a:rPr lang="en-US" sz="2000" b="1" dirty="0">
                <a:latin typeface="Times New Roman" panose="02020603050405020304" pitchFamily="18" charset="0"/>
                <a:cs typeface="Times New Roman" panose="02020603050405020304" pitchFamily="18" charset="0"/>
              </a:rPr>
              <a:t>Guide- </a:t>
            </a:r>
            <a:r>
              <a:rPr lang="en-US" sz="2000" b="1">
                <a:latin typeface="Times New Roman" panose="02020603050405020304" pitchFamily="18" charset="0"/>
                <a:cs typeface="Times New Roman" panose="02020603050405020304" pitchFamily="18" charset="0"/>
              </a:rPr>
              <a:t>Mrs. Jyoti </a:t>
            </a:r>
            <a:r>
              <a:rPr lang="en-US" sz="2000" b="1" dirty="0">
                <a:latin typeface="Times New Roman" panose="02020603050405020304" pitchFamily="18" charset="0"/>
                <a:cs typeface="Times New Roman" panose="02020603050405020304" pitchFamily="18" charset="0"/>
              </a:rPr>
              <a:t>Kumari</a:t>
            </a:r>
          </a:p>
          <a:p>
            <a:r>
              <a:rPr lang="en-US" sz="2000" b="1" dirty="0">
                <a:latin typeface="Times New Roman" panose="02020603050405020304" pitchFamily="18" charset="0"/>
                <a:cs typeface="Times New Roman" panose="02020603050405020304" pitchFamily="18" charset="0"/>
              </a:rPr>
              <a:t>                               Co-Guide-Amit Kumar</a:t>
            </a:r>
          </a:p>
          <a:p>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6E351D-FFA8-C808-2F71-A45CFEC34726}"/>
              </a:ext>
            </a:extLst>
          </p:cNvPr>
          <p:cNvSpPr>
            <a:spLocks noGrp="1"/>
          </p:cNvSpPr>
          <p:nvPr>
            <p:ph type="ftr" sz="quarter" idx="11"/>
          </p:nvPr>
        </p:nvSpPr>
        <p:spPr/>
        <p:txBody>
          <a:bodyPr/>
          <a:lstStyle/>
          <a:p>
            <a:r>
              <a:rPr lang="en-US" dirty="0"/>
              <a:t>SMART FARMING USING ML AND IOT</a:t>
            </a:r>
          </a:p>
        </p:txBody>
      </p:sp>
      <p:sp>
        <p:nvSpPr>
          <p:cNvPr id="5" name="Slide Number Placeholder 4">
            <a:extLst>
              <a:ext uri="{FF2B5EF4-FFF2-40B4-BE49-F238E27FC236}">
                <a16:creationId xmlns:a16="http://schemas.microsoft.com/office/drawing/2014/main" id="{853F0546-66C7-1150-E259-DA2C0071E7B6}"/>
              </a:ext>
            </a:extLst>
          </p:cNvPr>
          <p:cNvSpPr>
            <a:spLocks noGrp="1"/>
          </p:cNvSpPr>
          <p:nvPr>
            <p:ph type="sldNum" sz="quarter" idx="12"/>
          </p:nvPr>
        </p:nvSpPr>
        <p:spPr/>
        <p:txBody>
          <a:bodyPr/>
          <a:lstStyle/>
          <a:p>
            <a:fld id="{95CBEC59-7FF9-4688-98DF-89832A0C9025}" type="slidenum">
              <a:rPr lang="en-US" smtClean="0"/>
              <a:t>1</a:t>
            </a:fld>
            <a:endParaRPr lang="en-US" dirty="0"/>
          </a:p>
        </p:txBody>
      </p:sp>
      <p:sp>
        <p:nvSpPr>
          <p:cNvPr id="6" name="Subtitle 5">
            <a:extLst>
              <a:ext uri="{FF2B5EF4-FFF2-40B4-BE49-F238E27FC236}">
                <a16:creationId xmlns:a16="http://schemas.microsoft.com/office/drawing/2014/main" id="{6534FFFA-3D44-3348-713D-12EB154B5126}"/>
              </a:ext>
            </a:extLst>
          </p:cNvPr>
          <p:cNvSpPr>
            <a:spLocks noGrp="1"/>
          </p:cNvSpPr>
          <p:nvPr>
            <p:ph type="subTitle" idx="13"/>
          </p:nvPr>
        </p:nvSpPr>
        <p:spPr>
          <a:xfrm>
            <a:off x="1026367" y="1669109"/>
            <a:ext cx="10394108" cy="2747719"/>
          </a:xfrm>
        </p:spPr>
        <p:txBody>
          <a:bodyPr>
            <a:normAutofit fontScale="77500" lnSpcReduction="20000"/>
          </a:bodyPr>
          <a:lstStyle/>
          <a:p>
            <a:r>
              <a:rPr lang="en-US" sz="2400" dirty="0">
                <a:latin typeface="Times New Roman" panose="02020603050405020304" pitchFamily="18" charset="0"/>
                <a:cs typeface="Times New Roman" panose="02020603050405020304" pitchFamily="18" charset="0"/>
              </a:rPr>
              <a:t>SMART FARMING USING MACHINE LEARNING AND IOT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Presented By:-</a:t>
            </a:r>
          </a:p>
          <a:p>
            <a:r>
              <a:rPr lang="en-US" b="0" dirty="0">
                <a:solidFill>
                  <a:schemeClr val="tx1"/>
                </a:solidFill>
                <a:latin typeface="Times New Roman" panose="02020603050405020304" pitchFamily="18" charset="0"/>
                <a:cs typeface="Times New Roman" panose="02020603050405020304" pitchFamily="18" charset="0"/>
              </a:rPr>
              <a:t>Komal Kumari-21033440015</a:t>
            </a:r>
          </a:p>
          <a:p>
            <a:r>
              <a:rPr lang="en-US" b="0" dirty="0">
                <a:solidFill>
                  <a:schemeClr val="tx1"/>
                </a:solidFill>
                <a:latin typeface="Times New Roman" panose="02020603050405020304" pitchFamily="18" charset="0"/>
                <a:cs typeface="Times New Roman" panose="02020603050405020304" pitchFamily="18" charset="0"/>
              </a:rPr>
              <a:t>Priyanka Kumari Verma-21033440026</a:t>
            </a:r>
          </a:p>
          <a:p>
            <a:r>
              <a:rPr lang="en-US" b="0" dirty="0">
                <a:solidFill>
                  <a:schemeClr val="tx1"/>
                </a:solidFill>
                <a:latin typeface="Times New Roman" panose="02020603050405020304" pitchFamily="18" charset="0"/>
                <a:cs typeface="Times New Roman" panose="02020603050405020304" pitchFamily="18" charset="0"/>
              </a:rPr>
              <a:t>Akanksha Jyoti- 21033440005</a:t>
            </a:r>
          </a:p>
          <a:p>
            <a:r>
              <a:rPr lang="en-US" b="0" dirty="0">
                <a:solidFill>
                  <a:schemeClr val="tx1"/>
                </a:solidFill>
                <a:latin typeface="Times New Roman" panose="02020603050405020304" pitchFamily="18" charset="0"/>
                <a:cs typeface="Times New Roman" panose="02020603050405020304" pitchFamily="18" charset="0"/>
              </a:rPr>
              <a:t>Rohit Kumar Mandal – 21033445017</a:t>
            </a:r>
          </a:p>
          <a:p>
            <a:r>
              <a:rPr lang="en-US" b="0" dirty="0" err="1">
                <a:solidFill>
                  <a:schemeClr val="tx1"/>
                </a:solidFill>
                <a:latin typeface="Times New Roman" panose="02020603050405020304" pitchFamily="18" charset="0"/>
                <a:cs typeface="Times New Roman" panose="02020603050405020304" pitchFamily="18" charset="0"/>
              </a:rPr>
              <a:t>MD.Warish</a:t>
            </a:r>
            <a:r>
              <a:rPr lang="en-US" b="0" dirty="0">
                <a:solidFill>
                  <a:schemeClr val="tx1"/>
                </a:solidFill>
                <a:latin typeface="Times New Roman" panose="02020603050405020304" pitchFamily="18" charset="0"/>
                <a:cs typeface="Times New Roman" panose="02020603050405020304" pitchFamily="18" charset="0"/>
              </a:rPr>
              <a:t> Ansari – 21033445011</a:t>
            </a:r>
            <a:endParaRPr lang="en-IN" b="0" dirty="0">
              <a:solidFill>
                <a:schemeClr val="tx1"/>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8B12B592-05AB-20E5-8580-88A2081B4BAE}"/>
              </a:ext>
            </a:extLst>
          </p:cNvPr>
          <p:cNvSpPr>
            <a:spLocks noGrp="1"/>
          </p:cNvSpPr>
          <p:nvPr>
            <p:ph type="body" sz="quarter" idx="14"/>
          </p:nvPr>
        </p:nvSpPr>
        <p:spPr/>
        <p:txBody>
          <a:bodyPr/>
          <a:lstStyle/>
          <a:p>
            <a:endParaRPr lang="en-IN"/>
          </a:p>
        </p:txBody>
      </p:sp>
      <p:pic>
        <p:nvPicPr>
          <p:cNvPr id="8" name="Picture 7">
            <a:extLst>
              <a:ext uri="{FF2B5EF4-FFF2-40B4-BE49-F238E27FC236}">
                <a16:creationId xmlns:a16="http://schemas.microsoft.com/office/drawing/2014/main" id="{1022F371-05B0-7965-85BC-49BB62238B51}"/>
              </a:ext>
            </a:extLst>
          </p:cNvPr>
          <p:cNvPicPr>
            <a:picLocks noChangeAspect="1"/>
          </p:cNvPicPr>
          <p:nvPr/>
        </p:nvPicPr>
        <p:blipFill>
          <a:blip r:embed="rId2"/>
          <a:srcRect/>
          <a:stretch/>
        </p:blipFill>
        <p:spPr>
          <a:xfrm>
            <a:off x="83919" y="114301"/>
            <a:ext cx="8809484" cy="1542588"/>
          </a:xfrm>
          <a:prstGeom prst="rect">
            <a:avLst/>
          </a:prstGeom>
        </p:spPr>
      </p:pic>
      <p:pic>
        <p:nvPicPr>
          <p:cNvPr id="9" name="Picture 8">
            <a:extLst>
              <a:ext uri="{FF2B5EF4-FFF2-40B4-BE49-F238E27FC236}">
                <a16:creationId xmlns:a16="http://schemas.microsoft.com/office/drawing/2014/main" id="{0115637A-2D5A-383D-E217-E53C807D4701}"/>
              </a:ext>
            </a:extLst>
          </p:cNvPr>
          <p:cNvPicPr>
            <a:picLocks noChangeAspect="1"/>
          </p:cNvPicPr>
          <p:nvPr/>
        </p:nvPicPr>
        <p:blipFill>
          <a:blip r:embed="rId3"/>
          <a:srcRect/>
          <a:stretch/>
        </p:blipFill>
        <p:spPr>
          <a:xfrm>
            <a:off x="9975206" y="103909"/>
            <a:ext cx="1950093" cy="1784352"/>
          </a:xfrm>
          <a:prstGeom prst="rect">
            <a:avLst/>
          </a:prstGeom>
        </p:spPr>
      </p:pic>
    </p:spTree>
    <p:extLst>
      <p:ext uri="{BB962C8B-B14F-4D97-AF65-F5344CB8AC3E}">
        <p14:creationId xmlns:p14="http://schemas.microsoft.com/office/powerpoint/2010/main" val="2427579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BA34-3EB7-8867-5890-B8A8CF7BA98F}"/>
              </a:ext>
            </a:extLst>
          </p:cNvPr>
          <p:cNvSpPr>
            <a:spLocks noGrp="1"/>
          </p:cNvSpPr>
          <p:nvPr>
            <p:ph type="title"/>
          </p:nvPr>
        </p:nvSpPr>
        <p:spPr>
          <a:xfrm>
            <a:off x="929641" y="-74644"/>
            <a:ext cx="9971159" cy="836264"/>
          </a:xfrm>
        </p:spPr>
        <p:txBody>
          <a:bodyPr>
            <a:normAutofit/>
          </a:bodyPr>
          <a:lstStyle/>
          <a:p>
            <a:r>
              <a:rPr lang="en-US" sz="2000" dirty="0"/>
              <a:t>Figure 2 Experimental setup</a:t>
            </a:r>
            <a:endParaRPr lang="en-IN" sz="2000" dirty="0"/>
          </a:p>
        </p:txBody>
      </p:sp>
      <p:pic>
        <p:nvPicPr>
          <p:cNvPr id="9" name="Content Placeholder 8">
            <a:extLst>
              <a:ext uri="{FF2B5EF4-FFF2-40B4-BE49-F238E27FC236}">
                <a16:creationId xmlns:a16="http://schemas.microsoft.com/office/drawing/2014/main" id="{88167234-5D95-827A-8A60-BF5F9751BBC9}"/>
              </a:ext>
            </a:extLst>
          </p:cNvPr>
          <p:cNvPicPr>
            <a:picLocks noGrp="1" noChangeAspect="1"/>
          </p:cNvPicPr>
          <p:nvPr>
            <p:ph idx="1"/>
          </p:nvPr>
        </p:nvPicPr>
        <p:blipFill>
          <a:blip r:embed="rId2"/>
          <a:stretch>
            <a:fillRect/>
          </a:stretch>
        </p:blipFill>
        <p:spPr>
          <a:xfrm>
            <a:off x="0" y="914401"/>
            <a:ext cx="12191999" cy="5273137"/>
          </a:xfrm>
        </p:spPr>
      </p:pic>
      <p:sp>
        <p:nvSpPr>
          <p:cNvPr id="4" name="Footer Placeholder 3">
            <a:extLst>
              <a:ext uri="{FF2B5EF4-FFF2-40B4-BE49-F238E27FC236}">
                <a16:creationId xmlns:a16="http://schemas.microsoft.com/office/drawing/2014/main" id="{F5CA67CC-53DC-B188-1003-F8707D2305BC}"/>
              </a:ext>
            </a:extLst>
          </p:cNvPr>
          <p:cNvSpPr>
            <a:spLocks noGrp="1"/>
          </p:cNvSpPr>
          <p:nvPr>
            <p:ph type="ftr" sz="quarter" idx="11"/>
          </p:nvPr>
        </p:nvSpPr>
        <p:spPr/>
        <p:txBody>
          <a:bodyPr/>
          <a:lstStyle/>
          <a:p>
            <a:r>
              <a:rPr lang="en-US" dirty="0"/>
              <a:t>Smart Farming using ML and IOT</a:t>
            </a:r>
          </a:p>
        </p:txBody>
      </p:sp>
      <p:sp>
        <p:nvSpPr>
          <p:cNvPr id="5" name="Slide Number Placeholder 4">
            <a:extLst>
              <a:ext uri="{FF2B5EF4-FFF2-40B4-BE49-F238E27FC236}">
                <a16:creationId xmlns:a16="http://schemas.microsoft.com/office/drawing/2014/main" id="{CEB20C2C-CE1D-6D91-7009-0428767CA738}"/>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6" name="Subtitle 5">
            <a:extLst>
              <a:ext uri="{FF2B5EF4-FFF2-40B4-BE49-F238E27FC236}">
                <a16:creationId xmlns:a16="http://schemas.microsoft.com/office/drawing/2014/main" id="{0F8A304F-9D1C-1C2F-2B6C-19D50A24114A}"/>
              </a:ext>
            </a:extLst>
          </p:cNvPr>
          <p:cNvSpPr>
            <a:spLocks noGrp="1"/>
          </p:cNvSpPr>
          <p:nvPr>
            <p:ph type="subTitle" idx="13"/>
          </p:nvPr>
        </p:nvSpPr>
        <p:spPr>
          <a:xfrm flipH="1" flipV="1">
            <a:off x="10900798" y="1744824"/>
            <a:ext cx="45719" cy="45719"/>
          </a:xfrm>
        </p:spPr>
        <p:txBody>
          <a:bodyPr>
            <a:normAutofit fontScale="25000" lnSpcReduction="20000"/>
          </a:bodyPr>
          <a:lstStyle/>
          <a:p>
            <a:endParaRPr lang="en-IN" dirty="0"/>
          </a:p>
        </p:txBody>
      </p:sp>
      <p:sp>
        <p:nvSpPr>
          <p:cNvPr id="7" name="Text Placeholder 6">
            <a:extLst>
              <a:ext uri="{FF2B5EF4-FFF2-40B4-BE49-F238E27FC236}">
                <a16:creationId xmlns:a16="http://schemas.microsoft.com/office/drawing/2014/main" id="{E427CCA3-B737-A5E4-0FB8-68874A082D31}"/>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321764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C587-5CEA-E71C-F49A-FFF0C4895571}"/>
              </a:ext>
            </a:extLst>
          </p:cNvPr>
          <p:cNvSpPr>
            <a:spLocks noGrp="1"/>
          </p:cNvSpPr>
          <p:nvPr>
            <p:ph type="title"/>
          </p:nvPr>
        </p:nvSpPr>
        <p:spPr>
          <a:xfrm>
            <a:off x="928800" y="65313"/>
            <a:ext cx="5703560" cy="1332935"/>
          </a:xfrm>
        </p:spPr>
        <p:txBody>
          <a:bodyPr/>
          <a:lstStyle/>
          <a:p>
            <a:r>
              <a:rPr lang="en-US" dirty="0"/>
              <a:t>CONCLUSION:-</a:t>
            </a:r>
            <a:endParaRPr lang="en-IN" dirty="0"/>
          </a:p>
        </p:txBody>
      </p:sp>
      <p:sp>
        <p:nvSpPr>
          <p:cNvPr id="4" name="Text Placeholder 3">
            <a:extLst>
              <a:ext uri="{FF2B5EF4-FFF2-40B4-BE49-F238E27FC236}">
                <a16:creationId xmlns:a16="http://schemas.microsoft.com/office/drawing/2014/main" id="{5163F240-3FF1-85E3-2D6D-FCB2CE0B874A}"/>
              </a:ext>
            </a:extLst>
          </p:cNvPr>
          <p:cNvSpPr>
            <a:spLocks noGrp="1"/>
          </p:cNvSpPr>
          <p:nvPr>
            <p:ph type="body" sz="half" idx="2"/>
          </p:nvPr>
        </p:nvSpPr>
        <p:spPr>
          <a:xfrm>
            <a:off x="755780" y="1828800"/>
            <a:ext cx="6689632" cy="4282750"/>
          </a:xfrm>
        </p:spPr>
        <p:txBody>
          <a:bodyPr>
            <a:normAutofit/>
          </a:bodyPr>
          <a:lstStyle/>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sz="2000" b="0" dirty="0">
                <a:solidFill>
                  <a:schemeClr val="bg1"/>
                </a:solidFill>
                <a:latin typeface="Times New Roman" panose="02020603050405020304" pitchFamily="18" charset="0"/>
                <a:cs typeface="Times New Roman" panose="02020603050405020304" pitchFamily="18" charset="0"/>
              </a:rPr>
              <a:t>By integrating IoT sensors, the system enables real-time monitoring of crucial environmental parameters such as soil moisture, temperature, humidity, and pH levels, and also detects pests. </a:t>
            </a:r>
          </a:p>
          <a:p>
            <a:pPr marL="342900" indent="-342900">
              <a:buFont typeface="Arial" panose="020B0604020202020204" pitchFamily="34" charset="0"/>
              <a:buChar char="•"/>
            </a:pPr>
            <a:r>
              <a:rPr lang="en-US" sz="2000" b="0" dirty="0">
                <a:solidFill>
                  <a:schemeClr val="bg1"/>
                </a:solidFill>
                <a:latin typeface="Times New Roman" panose="02020603050405020304" pitchFamily="18" charset="0"/>
                <a:cs typeface="Times New Roman" panose="02020603050405020304" pitchFamily="18" charset="0"/>
              </a:rPr>
              <a:t>This automated data collection, coupled with intelligent analysis from Machine Learning models, empowers farmers to make timely and informed decisions regarding irrigation, fertilization, and pest control. </a:t>
            </a:r>
          </a:p>
        </p:txBody>
      </p:sp>
      <p:sp>
        <p:nvSpPr>
          <p:cNvPr id="5" name="Footer Placeholder 4">
            <a:extLst>
              <a:ext uri="{FF2B5EF4-FFF2-40B4-BE49-F238E27FC236}">
                <a16:creationId xmlns:a16="http://schemas.microsoft.com/office/drawing/2014/main" id="{DCF84D8D-F19E-D229-2690-6C03B4167BDD}"/>
              </a:ext>
            </a:extLst>
          </p:cNvPr>
          <p:cNvSpPr>
            <a:spLocks noGrp="1"/>
          </p:cNvSpPr>
          <p:nvPr>
            <p:ph type="ftr" sz="quarter" idx="11"/>
          </p:nvPr>
        </p:nvSpPr>
        <p:spPr/>
        <p:txBody>
          <a:bodyPr/>
          <a:lstStyle/>
          <a:p>
            <a:r>
              <a:rPr lang="en-US" dirty="0"/>
              <a:t>Smart Farming Using ML and IOT</a:t>
            </a:r>
          </a:p>
        </p:txBody>
      </p:sp>
      <p:sp>
        <p:nvSpPr>
          <p:cNvPr id="6" name="Slide Number Placeholder 5">
            <a:extLst>
              <a:ext uri="{FF2B5EF4-FFF2-40B4-BE49-F238E27FC236}">
                <a16:creationId xmlns:a16="http://schemas.microsoft.com/office/drawing/2014/main" id="{19377C9E-CD22-DEAD-6FBF-E76A02223714}"/>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7" name="Text Placeholder 6">
            <a:extLst>
              <a:ext uri="{FF2B5EF4-FFF2-40B4-BE49-F238E27FC236}">
                <a16:creationId xmlns:a16="http://schemas.microsoft.com/office/drawing/2014/main" id="{9790FB42-3EEF-4DBE-2384-69B1D7014FB7}"/>
              </a:ext>
            </a:extLst>
          </p:cNvPr>
          <p:cNvSpPr>
            <a:spLocks noGrp="1"/>
          </p:cNvSpPr>
          <p:nvPr>
            <p:ph type="body" sz="quarter" idx="14"/>
          </p:nvPr>
        </p:nvSpPr>
        <p:spPr/>
        <p:txBody>
          <a:bodyPr/>
          <a:lstStyle/>
          <a:p>
            <a:endParaRPr lang="en-IN"/>
          </a:p>
        </p:txBody>
      </p:sp>
      <p:pic>
        <p:nvPicPr>
          <p:cNvPr id="17" name="Picture Placeholder 16">
            <a:extLst>
              <a:ext uri="{FF2B5EF4-FFF2-40B4-BE49-F238E27FC236}">
                <a16:creationId xmlns:a16="http://schemas.microsoft.com/office/drawing/2014/main" id="{6C3B9B40-CE71-EC46-8FE6-14C881A20F65}"/>
              </a:ext>
            </a:extLst>
          </p:cNvPr>
          <p:cNvPicPr>
            <a:picLocks noGrp="1" noChangeAspect="1"/>
          </p:cNvPicPr>
          <p:nvPr>
            <p:ph type="pic" idx="1"/>
          </p:nvPr>
        </p:nvPicPr>
        <p:blipFill>
          <a:blip r:embed="rId2"/>
          <a:srcRect l="28549" r="28549"/>
          <a:stretch>
            <a:fillRect/>
          </a:stretch>
        </p:blipFill>
        <p:spPr>
          <a:xfrm>
            <a:off x="7445412" y="0"/>
            <a:ext cx="4746588" cy="6857999"/>
          </a:xfrm>
        </p:spPr>
      </p:pic>
    </p:spTree>
    <p:extLst>
      <p:ext uri="{BB962C8B-B14F-4D97-AF65-F5344CB8AC3E}">
        <p14:creationId xmlns:p14="http://schemas.microsoft.com/office/powerpoint/2010/main" val="230943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27B4-3249-9E9B-43A1-C71057314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D9B01-BD3A-1945-0F1D-D2BD38DE3C35}"/>
              </a:ext>
            </a:extLst>
          </p:cNvPr>
          <p:cNvSpPr>
            <a:spLocks noGrp="1"/>
          </p:cNvSpPr>
          <p:nvPr>
            <p:ph type="title"/>
          </p:nvPr>
        </p:nvSpPr>
        <p:spPr>
          <a:xfrm>
            <a:off x="928800" y="439838"/>
            <a:ext cx="5703560" cy="1286325"/>
          </a:xfrm>
        </p:spPr>
        <p:txBody>
          <a:bodyPr/>
          <a:lstStyle/>
          <a:p>
            <a:r>
              <a:rPr lang="en-US" dirty="0"/>
              <a:t>FUTURE SCOPE:-</a:t>
            </a:r>
            <a:endParaRPr lang="en-IN" dirty="0"/>
          </a:p>
        </p:txBody>
      </p:sp>
      <p:sp>
        <p:nvSpPr>
          <p:cNvPr id="4" name="Text Placeholder 3">
            <a:extLst>
              <a:ext uri="{FF2B5EF4-FFF2-40B4-BE49-F238E27FC236}">
                <a16:creationId xmlns:a16="http://schemas.microsoft.com/office/drawing/2014/main" id="{2D6F4A97-0DF6-71D6-3C55-7A7F0ABACEF1}"/>
              </a:ext>
            </a:extLst>
          </p:cNvPr>
          <p:cNvSpPr>
            <a:spLocks noGrp="1"/>
          </p:cNvSpPr>
          <p:nvPr>
            <p:ph type="body" sz="half" idx="2"/>
          </p:nvPr>
        </p:nvSpPr>
        <p:spPr>
          <a:xfrm>
            <a:off x="737117" y="2547257"/>
            <a:ext cx="6083561" cy="3564293"/>
          </a:xfrm>
        </p:spPr>
        <p:txBody>
          <a:bodyPr>
            <a:normAutofit/>
          </a:bodyPr>
          <a:lstStyle/>
          <a:p>
            <a:pPr marL="342900" indent="-342900">
              <a:buFont typeface="Arial" panose="020B0604020202020204" pitchFamily="34" charset="0"/>
              <a:buChar char="•"/>
            </a:pPr>
            <a:r>
              <a:rPr lang="en-IN" sz="2000" b="0" dirty="0">
                <a:solidFill>
                  <a:schemeClr val="bg1"/>
                </a:solidFill>
                <a:latin typeface="Times New Roman" panose="02020603050405020304" pitchFamily="18" charset="0"/>
                <a:cs typeface="Times New Roman" panose="02020603050405020304" pitchFamily="18" charset="0"/>
              </a:rPr>
              <a:t>We will implement </a:t>
            </a:r>
            <a:r>
              <a:rPr lang="en-US" sz="2000" b="0" dirty="0">
                <a:solidFill>
                  <a:schemeClr val="bg1"/>
                </a:solidFill>
                <a:latin typeface="Times New Roman" panose="02020603050405020304" pitchFamily="18" charset="0"/>
                <a:cs typeface="Times New Roman" panose="02020603050405020304" pitchFamily="18" charset="0"/>
              </a:rPr>
              <a:t>deep learning models, such as CNNs, for more accurate crop prediction.</a:t>
            </a:r>
          </a:p>
          <a:p>
            <a:endParaRPr lang="en-IN" sz="2000" b="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0" dirty="0">
                <a:solidFill>
                  <a:schemeClr val="bg1"/>
                </a:solidFill>
                <a:latin typeface="Times New Roman" panose="02020603050405020304" pitchFamily="18" charset="0"/>
                <a:cs typeface="Times New Roman" panose="02020603050405020304" pitchFamily="18" charset="0"/>
              </a:rPr>
              <a:t>And </a:t>
            </a:r>
            <a:r>
              <a:rPr lang="en-US" sz="2000" b="0" dirty="0">
                <a:solidFill>
                  <a:schemeClr val="bg1"/>
                </a:solidFill>
                <a:latin typeface="Times New Roman" panose="02020603050405020304" pitchFamily="18" charset="0"/>
                <a:cs typeface="Times New Roman" panose="02020603050405020304" pitchFamily="18" charset="0"/>
              </a:rPr>
              <a:t>Utilizing image processing for enhanced pest and disease detection.</a:t>
            </a:r>
          </a:p>
          <a:p>
            <a:endParaRPr lang="en-IN" sz="2000" b="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dirty="0">
                <a:solidFill>
                  <a:schemeClr val="bg1"/>
                </a:solidFill>
                <a:latin typeface="Times New Roman" panose="02020603050405020304" pitchFamily="18" charset="0"/>
                <a:cs typeface="Times New Roman" panose="02020603050405020304" pitchFamily="18" charset="0"/>
              </a:rPr>
              <a:t>Adopting cloud-based platforms for increased scalability.</a:t>
            </a:r>
            <a:endParaRPr lang="en-IN" sz="2000" b="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sp>
        <p:nvSpPr>
          <p:cNvPr id="5" name="Footer Placeholder 4">
            <a:extLst>
              <a:ext uri="{FF2B5EF4-FFF2-40B4-BE49-F238E27FC236}">
                <a16:creationId xmlns:a16="http://schemas.microsoft.com/office/drawing/2014/main" id="{A8E6058D-DB3B-0714-F852-E12B0CA8C0AB}"/>
              </a:ext>
            </a:extLst>
          </p:cNvPr>
          <p:cNvSpPr>
            <a:spLocks noGrp="1"/>
          </p:cNvSpPr>
          <p:nvPr>
            <p:ph type="ftr" sz="quarter" idx="11"/>
          </p:nvPr>
        </p:nvSpPr>
        <p:spPr/>
        <p:txBody>
          <a:bodyPr/>
          <a:lstStyle/>
          <a:p>
            <a:r>
              <a:rPr lang="en-US" dirty="0"/>
              <a:t>Smart Farming using ML and IOT</a:t>
            </a:r>
          </a:p>
        </p:txBody>
      </p:sp>
      <p:sp>
        <p:nvSpPr>
          <p:cNvPr id="6" name="Slide Number Placeholder 5">
            <a:extLst>
              <a:ext uri="{FF2B5EF4-FFF2-40B4-BE49-F238E27FC236}">
                <a16:creationId xmlns:a16="http://schemas.microsoft.com/office/drawing/2014/main" id="{3717134C-B00C-D614-6F3E-AB623B8848D1}"/>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7" name="Text Placeholder 6">
            <a:extLst>
              <a:ext uri="{FF2B5EF4-FFF2-40B4-BE49-F238E27FC236}">
                <a16:creationId xmlns:a16="http://schemas.microsoft.com/office/drawing/2014/main" id="{1948A9E3-EAB6-199B-8789-B3B08253F642}"/>
              </a:ext>
            </a:extLst>
          </p:cNvPr>
          <p:cNvSpPr>
            <a:spLocks noGrp="1"/>
          </p:cNvSpPr>
          <p:nvPr>
            <p:ph type="body" sz="quarter" idx="14"/>
          </p:nvPr>
        </p:nvSpPr>
        <p:spPr/>
        <p:txBody>
          <a:bodyPr/>
          <a:lstStyle/>
          <a:p>
            <a:endParaRPr lang="en-IN"/>
          </a:p>
        </p:txBody>
      </p:sp>
      <p:pic>
        <p:nvPicPr>
          <p:cNvPr id="10" name="Picture Placeholder 9">
            <a:extLst>
              <a:ext uri="{FF2B5EF4-FFF2-40B4-BE49-F238E27FC236}">
                <a16:creationId xmlns:a16="http://schemas.microsoft.com/office/drawing/2014/main" id="{033A661F-E815-2F66-6C7A-556B634D0B25}"/>
              </a:ext>
            </a:extLst>
          </p:cNvPr>
          <p:cNvPicPr>
            <a:picLocks noGrp="1" noChangeAspect="1"/>
          </p:cNvPicPr>
          <p:nvPr>
            <p:ph type="pic" idx="1"/>
          </p:nvPr>
        </p:nvPicPr>
        <p:blipFill>
          <a:blip r:embed="rId2"/>
          <a:srcRect l="26434" r="26434"/>
          <a:stretch>
            <a:fillRect/>
          </a:stretch>
        </p:blipFill>
        <p:spPr>
          <a:xfrm>
            <a:off x="7091265" y="0"/>
            <a:ext cx="5100735" cy="6857999"/>
          </a:xfrm>
        </p:spPr>
      </p:pic>
    </p:spTree>
    <p:extLst>
      <p:ext uri="{BB962C8B-B14F-4D97-AF65-F5344CB8AC3E}">
        <p14:creationId xmlns:p14="http://schemas.microsoft.com/office/powerpoint/2010/main" val="856079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2248-2557-EF7A-BC2B-99C0EEE664B5}"/>
              </a:ext>
            </a:extLst>
          </p:cNvPr>
          <p:cNvSpPr>
            <a:spLocks noGrp="1"/>
          </p:cNvSpPr>
          <p:nvPr>
            <p:ph type="title"/>
          </p:nvPr>
        </p:nvSpPr>
        <p:spPr>
          <a:xfrm>
            <a:off x="928800" y="65315"/>
            <a:ext cx="3932237" cy="671803"/>
          </a:xfrm>
        </p:spPr>
        <p:txBody>
          <a:bodyPr/>
          <a:lstStyle/>
          <a:p>
            <a:r>
              <a:rPr lang="en-US" dirty="0"/>
              <a:t>REFERENCES:-</a:t>
            </a:r>
            <a:endParaRPr lang="en-IN" dirty="0"/>
          </a:p>
        </p:txBody>
      </p:sp>
      <p:sp>
        <p:nvSpPr>
          <p:cNvPr id="3" name="Picture Placeholder 2">
            <a:extLst>
              <a:ext uri="{FF2B5EF4-FFF2-40B4-BE49-F238E27FC236}">
                <a16:creationId xmlns:a16="http://schemas.microsoft.com/office/drawing/2014/main" id="{96EC76FB-A459-6B08-83B6-0346C6AC5535}"/>
              </a:ext>
            </a:extLst>
          </p:cNvPr>
          <p:cNvSpPr>
            <a:spLocks noGrp="1"/>
          </p:cNvSpPr>
          <p:nvPr>
            <p:ph type="pic" idx="1"/>
          </p:nvPr>
        </p:nvSpPr>
        <p:spPr>
          <a:xfrm flipH="1">
            <a:off x="12191999" y="0"/>
            <a:ext cx="45719" cy="6857999"/>
          </a:xfrm>
        </p:spPr>
      </p:sp>
      <p:sp>
        <p:nvSpPr>
          <p:cNvPr id="4" name="Text Placeholder 3">
            <a:extLst>
              <a:ext uri="{FF2B5EF4-FFF2-40B4-BE49-F238E27FC236}">
                <a16:creationId xmlns:a16="http://schemas.microsoft.com/office/drawing/2014/main" id="{8C4859BD-7EAA-EAB4-3C71-0647149ADFF0}"/>
              </a:ext>
            </a:extLst>
          </p:cNvPr>
          <p:cNvSpPr>
            <a:spLocks noGrp="1"/>
          </p:cNvSpPr>
          <p:nvPr>
            <p:ph type="body" sz="half" idx="2"/>
          </p:nvPr>
        </p:nvSpPr>
        <p:spPr>
          <a:xfrm>
            <a:off x="928800" y="643812"/>
            <a:ext cx="10154783" cy="5543725"/>
          </a:xfrm>
        </p:spPr>
        <p:txBody>
          <a:bodyPr>
            <a:normAutofit fontScale="25000" lnSpcReduction="20000"/>
          </a:bodyPr>
          <a:lstStyle/>
          <a:p>
            <a:r>
              <a:rPr lang="en-IN" sz="4800" dirty="0">
                <a:solidFill>
                  <a:schemeClr val="bg1"/>
                </a:solidFill>
                <a:latin typeface="Times New Roman" panose="02020603050405020304" pitchFamily="18" charset="0"/>
                <a:cs typeface="Times New Roman" panose="02020603050405020304" pitchFamily="18" charset="0"/>
              </a:rPr>
              <a:t>[1] Sundaresan, S., Johnson, S. D., Bharathy, V. M., Kumar, P. M. P., &amp; Surendar, M. (2023, March</a:t>
            </a:r>
            <a:r>
              <a:rPr lang="en-IN" sz="4800" i="1" dirty="0">
                <a:solidFill>
                  <a:schemeClr val="bg1"/>
                </a:solidFill>
                <a:latin typeface="Times New Roman" panose="02020603050405020304" pitchFamily="18" charset="0"/>
                <a:cs typeface="Times New Roman" panose="02020603050405020304" pitchFamily="18" charset="0"/>
              </a:rPr>
              <a:t>).”Machine learning and IoT-based smart farming for enhancing the crop yield”</a:t>
            </a:r>
            <a:r>
              <a:rPr lang="en-IN" sz="4800" dirty="0">
                <a:solidFill>
                  <a:schemeClr val="bg1"/>
                </a:solidFill>
                <a:latin typeface="Times New Roman" panose="02020603050405020304" pitchFamily="18" charset="0"/>
                <a:cs typeface="Times New Roman" panose="02020603050405020304" pitchFamily="18" charset="0"/>
              </a:rPr>
              <a:t>. In Journal of Physics: Conference Series (Vol. 2466, No. 1, p. 012028). IOP Publishing.</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[2] Avinash Awasthi, Shreshth Singh, Hemant Miranka A. (2024). </a:t>
            </a:r>
            <a:r>
              <a:rPr lang="en-IN" sz="4800" i="1" dirty="0">
                <a:solidFill>
                  <a:schemeClr val="bg1"/>
                </a:solidFill>
                <a:latin typeface="Times New Roman" panose="02020603050405020304" pitchFamily="18" charset="0"/>
                <a:cs typeface="Times New Roman" panose="02020603050405020304" pitchFamily="18" charset="0"/>
              </a:rPr>
              <a:t>An IoT based smart farming system using machine learning</a:t>
            </a:r>
            <a:r>
              <a:rPr lang="en-IN" sz="4800" dirty="0">
                <a:solidFill>
                  <a:schemeClr val="bg1"/>
                </a:solidFill>
                <a:latin typeface="Times New Roman" panose="02020603050405020304" pitchFamily="18" charset="0"/>
                <a:cs typeface="Times New Roman" panose="02020603050405020304" pitchFamily="18" charset="0"/>
              </a:rPr>
              <a:t>. In 2020 International symposium on networks, computers and communications (ISNCC) (pp. 1-6). IEEE.</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[3] Richard Essah</a:t>
            </a:r>
            <a:r>
              <a:rPr lang="en-IN" sz="4800" baseline="30000" dirty="0">
                <a:solidFill>
                  <a:schemeClr val="bg1"/>
                </a:solidFill>
                <a:latin typeface="Times New Roman" panose="02020603050405020304" pitchFamily="18" charset="0"/>
                <a:cs typeface="Times New Roman" panose="02020603050405020304" pitchFamily="18" charset="0"/>
              </a:rPr>
              <a:t>1</a:t>
            </a:r>
            <a:r>
              <a:rPr lang="en-IN" sz="4800" dirty="0">
                <a:solidFill>
                  <a:schemeClr val="bg1"/>
                </a:solidFill>
                <a:latin typeface="Times New Roman" panose="02020603050405020304" pitchFamily="18" charset="0"/>
                <a:cs typeface="Times New Roman" panose="02020603050405020304" pitchFamily="18" charset="0"/>
              </a:rPr>
              <a:t>, Jonanthan Kwabena Boam</a:t>
            </a:r>
            <a:r>
              <a:rPr lang="en-IN" sz="4800" baseline="30000" dirty="0">
                <a:solidFill>
                  <a:schemeClr val="bg1"/>
                </a:solidFill>
                <a:latin typeface="Times New Roman" panose="02020603050405020304" pitchFamily="18" charset="0"/>
                <a:cs typeface="Times New Roman" panose="02020603050405020304" pitchFamily="18" charset="0"/>
              </a:rPr>
              <a:t>2</a:t>
            </a:r>
            <a:r>
              <a:rPr lang="en-IN" sz="4800" dirty="0">
                <a:solidFill>
                  <a:schemeClr val="bg1"/>
                </a:solidFill>
                <a:latin typeface="Times New Roman" panose="02020603050405020304" pitchFamily="18" charset="0"/>
                <a:cs typeface="Times New Roman" panose="02020603050405020304" pitchFamily="18" charset="0"/>
              </a:rPr>
              <a:t>, Anagrolia Faustino</a:t>
            </a:r>
            <a:r>
              <a:rPr lang="en-IN" sz="4800" baseline="30000" dirty="0">
                <a:solidFill>
                  <a:schemeClr val="bg1"/>
                </a:solidFill>
                <a:latin typeface="Times New Roman" panose="02020603050405020304" pitchFamily="18" charset="0"/>
                <a:cs typeface="Times New Roman" panose="02020603050405020304" pitchFamily="18" charset="0"/>
              </a:rPr>
              <a:t>3</a:t>
            </a:r>
            <a:r>
              <a:rPr lang="en-IN" sz="4800" dirty="0">
                <a:solidFill>
                  <a:schemeClr val="bg1"/>
                </a:solidFill>
                <a:latin typeface="Times New Roman" panose="02020603050405020304" pitchFamily="18" charset="0"/>
                <a:cs typeface="Times New Roman" panose="02020603050405020304" pitchFamily="18" charset="0"/>
              </a:rPr>
              <a:t> “</a:t>
            </a:r>
            <a:r>
              <a:rPr lang="en-IN" sz="4800" i="1" dirty="0">
                <a:solidFill>
                  <a:schemeClr val="bg1"/>
                </a:solidFill>
                <a:latin typeface="Times New Roman" panose="02020603050405020304" pitchFamily="18" charset="0"/>
                <a:cs typeface="Times New Roman" panose="02020603050405020304" pitchFamily="18" charset="0"/>
              </a:rPr>
              <a:t>Assessment of Crop Quality Using Machine Learning Techniques for Smart Farming</a:t>
            </a:r>
            <a:r>
              <a:rPr lang="en-IN" sz="4800" dirty="0">
                <a:solidFill>
                  <a:schemeClr val="bg1"/>
                </a:solidFill>
                <a:latin typeface="Times New Roman" panose="02020603050405020304" pitchFamily="18" charset="0"/>
                <a:cs typeface="Times New Roman" panose="02020603050405020304" pitchFamily="18" charset="0"/>
              </a:rPr>
              <a:t>”, International Journal of Research Publications and Reviews.</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[4] Dahane, A., Benameur, R., Kechar, B., &amp; Benyamina, A. (2020, October). </a:t>
            </a:r>
            <a:r>
              <a:rPr lang="en-IN" sz="4800" i="1" dirty="0">
                <a:solidFill>
                  <a:schemeClr val="bg1"/>
                </a:solidFill>
                <a:latin typeface="Times New Roman" panose="02020603050405020304" pitchFamily="18" charset="0"/>
                <a:cs typeface="Times New Roman" panose="02020603050405020304" pitchFamily="18" charset="0"/>
              </a:rPr>
              <a:t>An IoT based smart farming system using machine learning</a:t>
            </a:r>
            <a:r>
              <a:rPr lang="en-IN" sz="4800" dirty="0">
                <a:solidFill>
                  <a:schemeClr val="bg1"/>
                </a:solidFill>
                <a:latin typeface="Times New Roman" panose="02020603050405020304" pitchFamily="18" charset="0"/>
                <a:cs typeface="Times New Roman" panose="02020603050405020304" pitchFamily="18" charset="0"/>
              </a:rPr>
              <a:t>. In 2020 International symposium on networks, computers and communications (ISNCC</a:t>
            </a:r>
            <a:r>
              <a:rPr lang="en-IN" sz="4800" i="1" dirty="0">
                <a:solidFill>
                  <a:schemeClr val="bg1"/>
                </a:solidFill>
                <a:latin typeface="Times New Roman" panose="02020603050405020304" pitchFamily="18" charset="0"/>
                <a:cs typeface="Times New Roman" panose="02020603050405020304" pitchFamily="18" charset="0"/>
              </a:rPr>
              <a:t>)</a:t>
            </a:r>
            <a:r>
              <a:rPr lang="en-IN" sz="4800" dirty="0">
                <a:solidFill>
                  <a:schemeClr val="bg1"/>
                </a:solidFill>
                <a:latin typeface="Times New Roman" panose="02020603050405020304" pitchFamily="18" charset="0"/>
                <a:cs typeface="Times New Roman" panose="02020603050405020304" pitchFamily="18" charset="0"/>
              </a:rPr>
              <a:t> (pp. 1-6). IEEE.</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[5] Dhanaraju, M., Chenniappan, P., Ramalingam, K., Pazhanivelan, S., &amp; Kaliaperumal, R. (2022). Smart farming: Internet of Things (IoT)-based sustainable agriculture. </a:t>
            </a:r>
            <a:r>
              <a:rPr lang="en-IN" sz="4800" i="1" dirty="0">
                <a:solidFill>
                  <a:schemeClr val="bg1"/>
                </a:solidFill>
                <a:latin typeface="Times New Roman" panose="02020603050405020304" pitchFamily="18" charset="0"/>
                <a:cs typeface="Times New Roman" panose="02020603050405020304" pitchFamily="18" charset="0"/>
              </a:rPr>
              <a:t>Agriculture</a:t>
            </a:r>
            <a:r>
              <a:rPr lang="en-IN" sz="4800" dirty="0">
                <a:solidFill>
                  <a:schemeClr val="bg1"/>
                </a:solidFill>
                <a:latin typeface="Times New Roman" panose="02020603050405020304" pitchFamily="18" charset="0"/>
                <a:cs typeface="Times New Roman" panose="02020603050405020304" pitchFamily="18" charset="0"/>
              </a:rPr>
              <a:t>, </a:t>
            </a:r>
            <a:r>
              <a:rPr lang="en-IN" sz="4800" i="1" dirty="0">
                <a:solidFill>
                  <a:schemeClr val="bg1"/>
                </a:solidFill>
                <a:latin typeface="Times New Roman" panose="02020603050405020304" pitchFamily="18" charset="0"/>
                <a:cs typeface="Times New Roman" panose="02020603050405020304" pitchFamily="18" charset="0"/>
              </a:rPr>
              <a:t>12</a:t>
            </a:r>
            <a:r>
              <a:rPr lang="en-IN" sz="4800" dirty="0">
                <a:solidFill>
                  <a:schemeClr val="bg1"/>
                </a:solidFill>
                <a:latin typeface="Times New Roman" panose="02020603050405020304" pitchFamily="18" charset="0"/>
                <a:cs typeface="Times New Roman" panose="02020603050405020304" pitchFamily="18" charset="0"/>
              </a:rPr>
              <a:t>(10), 1745. </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[6]Vibha Pawar, Tejaswani More, Prandya Gaikwad.(2023 Jan). </a:t>
            </a:r>
            <a:r>
              <a:rPr lang="en-IN" sz="4800" i="1" dirty="0">
                <a:solidFill>
                  <a:schemeClr val="bg1"/>
                </a:solidFill>
                <a:latin typeface="Times New Roman" panose="02020603050405020304" pitchFamily="18" charset="0"/>
                <a:cs typeface="Times New Roman" panose="02020603050405020304" pitchFamily="18" charset="0"/>
              </a:rPr>
              <a:t>Smart Farming using Machine Learning Algorithm</a:t>
            </a:r>
            <a:r>
              <a:rPr lang="en-IN" sz="4800" dirty="0">
                <a:solidFill>
                  <a:schemeClr val="bg1"/>
                </a:solidFill>
                <a:latin typeface="Times New Roman" panose="02020603050405020304" pitchFamily="18" charset="0"/>
                <a:cs typeface="Times New Roman" panose="02020603050405020304" pitchFamily="18" charset="0"/>
              </a:rPr>
              <a:t>B.Tech Students Department Computer Science and Engineering, Rajarambapu institute of technology,Sangli Mahasthtra India. e.ISSN 2395-0056.</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[7] Widianto, M. H., Setiawan, Y. D., Ghilchrist, B., &amp; Giovan, G. (2024). Smart farming based on IoT to predict conditions using machine learning. </a:t>
            </a:r>
            <a:r>
              <a:rPr lang="en-IN" sz="4800" i="1" dirty="0">
                <a:solidFill>
                  <a:schemeClr val="bg1"/>
                </a:solidFill>
                <a:latin typeface="Times New Roman" panose="02020603050405020304" pitchFamily="18" charset="0"/>
                <a:cs typeface="Times New Roman" panose="02020603050405020304" pitchFamily="18" charset="0"/>
              </a:rPr>
              <a:t>International Journal of Reconfigurable and Embedded Systems</a:t>
            </a:r>
            <a:r>
              <a:rPr lang="en-IN" sz="4800" dirty="0">
                <a:solidFill>
                  <a:schemeClr val="bg1"/>
                </a:solidFill>
                <a:latin typeface="Times New Roman" panose="02020603050405020304" pitchFamily="18" charset="0"/>
                <a:cs typeface="Times New Roman" panose="02020603050405020304" pitchFamily="18" charset="0"/>
              </a:rPr>
              <a:t>, </a:t>
            </a:r>
            <a:r>
              <a:rPr lang="en-IN" sz="4800" i="1" dirty="0">
                <a:solidFill>
                  <a:schemeClr val="bg1"/>
                </a:solidFill>
                <a:latin typeface="Times New Roman" panose="02020603050405020304" pitchFamily="18" charset="0"/>
                <a:cs typeface="Times New Roman" panose="02020603050405020304" pitchFamily="18" charset="0"/>
              </a:rPr>
              <a:t>13</a:t>
            </a:r>
            <a:r>
              <a:rPr lang="en-IN" sz="4800" dirty="0">
                <a:solidFill>
                  <a:schemeClr val="bg1"/>
                </a:solidFill>
                <a:latin typeface="Times New Roman" panose="02020603050405020304" pitchFamily="18" charset="0"/>
                <a:cs typeface="Times New Roman" panose="02020603050405020304" pitchFamily="18" charset="0"/>
              </a:rPr>
              <a:t>(3), 595.</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[8] Prajwal, R., &amp; Rajesh, S. L. (2021). Prospect of Machine Learning in Smart Farming.</a:t>
            </a:r>
          </a:p>
          <a:p>
            <a:r>
              <a:rPr lang="en-IN" sz="4800" dirty="0">
                <a:solidFill>
                  <a:schemeClr val="bg1"/>
                </a:solidFill>
                <a:latin typeface="Times New Roman" panose="02020603050405020304" pitchFamily="18" charset="0"/>
                <a:cs typeface="Times New Roman" panose="02020603050405020304" pitchFamily="18" charset="0"/>
              </a:rPr>
              <a:t> </a:t>
            </a:r>
          </a:p>
          <a:p>
            <a:r>
              <a:rPr lang="en-IN" sz="4800" dirty="0">
                <a:solidFill>
                  <a:schemeClr val="bg1"/>
                </a:solidFill>
                <a:latin typeface="Times New Roman" panose="02020603050405020304" pitchFamily="18" charset="0"/>
                <a:cs typeface="Times New Roman" panose="02020603050405020304" pitchFamily="18" charset="0"/>
              </a:rPr>
              <a:t>[9] Apat, S. K., Mishra, J., Raju, K. S., &amp; Padhy, N. (2022). The robust and efficient Machine learning model for smart farming decisions and allied intelligent agriculture decisions. </a:t>
            </a:r>
            <a:r>
              <a:rPr lang="en-IN" sz="4800" i="1" dirty="0">
                <a:solidFill>
                  <a:schemeClr val="bg1"/>
                </a:solidFill>
                <a:latin typeface="Times New Roman" panose="02020603050405020304" pitchFamily="18" charset="0"/>
                <a:cs typeface="Times New Roman" panose="02020603050405020304" pitchFamily="18" charset="0"/>
              </a:rPr>
              <a:t>Journal of Integrated Science and Technology</a:t>
            </a:r>
            <a:r>
              <a:rPr lang="en-IN" sz="4800" dirty="0">
                <a:solidFill>
                  <a:schemeClr val="bg1"/>
                </a:solidFill>
                <a:latin typeface="Times New Roman" panose="02020603050405020304" pitchFamily="18" charset="0"/>
                <a:cs typeface="Times New Roman" panose="02020603050405020304" pitchFamily="18" charset="0"/>
              </a:rPr>
              <a:t>, </a:t>
            </a:r>
            <a:r>
              <a:rPr lang="en-IN" sz="4800" i="1" dirty="0">
                <a:solidFill>
                  <a:schemeClr val="bg1"/>
                </a:solidFill>
                <a:latin typeface="Times New Roman" panose="02020603050405020304" pitchFamily="18" charset="0"/>
                <a:cs typeface="Times New Roman" panose="02020603050405020304" pitchFamily="18" charset="0"/>
              </a:rPr>
              <a:t>10</a:t>
            </a:r>
            <a:r>
              <a:rPr lang="en-IN" sz="4800" dirty="0">
                <a:solidFill>
                  <a:schemeClr val="bg1"/>
                </a:solidFill>
                <a:latin typeface="Times New Roman" panose="02020603050405020304" pitchFamily="18" charset="0"/>
                <a:cs typeface="Times New Roman" panose="02020603050405020304" pitchFamily="18" charset="0"/>
              </a:rPr>
              <a:t>(2), 139-155.</a:t>
            </a:r>
          </a:p>
          <a:p>
            <a:pPr algn="just">
              <a:lnSpc>
                <a:spcPct val="107000"/>
              </a:lnSpc>
              <a:spcAft>
                <a:spcPts val="800"/>
              </a:spcAft>
              <a:buNone/>
            </a:pPr>
            <a:endParaRPr lang="en-IN" sz="2000" b="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AE2335D6-6F2F-8A45-5B47-E0AB43DAF82D}"/>
              </a:ext>
            </a:extLst>
          </p:cNvPr>
          <p:cNvSpPr>
            <a:spLocks noGrp="1"/>
          </p:cNvSpPr>
          <p:nvPr>
            <p:ph type="ftr" sz="quarter" idx="11"/>
          </p:nvPr>
        </p:nvSpPr>
        <p:spPr/>
        <p:txBody>
          <a:bodyPr/>
          <a:lstStyle/>
          <a:p>
            <a:r>
              <a:rPr lang="en-US" dirty="0"/>
              <a:t>Smart Farming Using ML and IOT</a:t>
            </a:r>
          </a:p>
        </p:txBody>
      </p:sp>
      <p:sp>
        <p:nvSpPr>
          <p:cNvPr id="6" name="Slide Number Placeholder 5">
            <a:extLst>
              <a:ext uri="{FF2B5EF4-FFF2-40B4-BE49-F238E27FC236}">
                <a16:creationId xmlns:a16="http://schemas.microsoft.com/office/drawing/2014/main" id="{ACDD874A-17C4-1F5A-9B18-56082B9DDC73}"/>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7" name="Text Placeholder 6">
            <a:extLst>
              <a:ext uri="{FF2B5EF4-FFF2-40B4-BE49-F238E27FC236}">
                <a16:creationId xmlns:a16="http://schemas.microsoft.com/office/drawing/2014/main" id="{D9C1D19D-3162-A8B7-6170-E5775F761D79}"/>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02590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1B60B0-4F56-72AD-0F71-39647D9EAAAA}"/>
              </a:ext>
            </a:extLst>
          </p:cNvPr>
          <p:cNvSpPr>
            <a:spLocks noGrp="1"/>
          </p:cNvSpPr>
          <p:nvPr>
            <p:ph type="body" sz="half" idx="2"/>
          </p:nvPr>
        </p:nvSpPr>
        <p:spPr>
          <a:xfrm>
            <a:off x="793102" y="305337"/>
            <a:ext cx="11398898" cy="6366051"/>
          </a:xfrm>
        </p:spPr>
        <p:txBody>
          <a:bodyPr>
            <a:normAutofit/>
          </a:bodyPr>
          <a:lstStyle/>
          <a:p>
            <a:r>
              <a:rPr lang="en-IN" sz="1200" dirty="0">
                <a:solidFill>
                  <a:schemeClr val="bg1"/>
                </a:solidFill>
                <a:latin typeface="Times New Roman" panose="02020603050405020304" pitchFamily="18" charset="0"/>
                <a:cs typeface="Times New Roman" panose="02020603050405020304" pitchFamily="18" charset="0"/>
              </a:rPr>
              <a:t>[10 Patil, R. J., Mulage, I., &amp; Patil, N. (2023). Smart agriculture using IoT and machine learning. </a:t>
            </a:r>
            <a:r>
              <a:rPr lang="en-IN" sz="1200" i="1" dirty="0">
                <a:solidFill>
                  <a:schemeClr val="bg1"/>
                </a:solidFill>
                <a:latin typeface="Times New Roman" panose="02020603050405020304" pitchFamily="18" charset="0"/>
                <a:cs typeface="Times New Roman" panose="02020603050405020304" pitchFamily="18" charset="0"/>
              </a:rPr>
              <a:t>Journal of scientific research and technology</a:t>
            </a:r>
            <a:r>
              <a:rPr lang="en-IN" sz="1200" dirty="0">
                <a:solidFill>
                  <a:schemeClr val="bg1"/>
                </a:solidFill>
                <a:latin typeface="Times New Roman" panose="02020603050405020304" pitchFamily="18" charset="0"/>
                <a:cs typeface="Times New Roman" panose="02020603050405020304" pitchFamily="18" charset="0"/>
              </a:rPr>
              <a:t>, 47-59.</a:t>
            </a:r>
          </a:p>
          <a:p>
            <a:r>
              <a:rPr lang="en-IN" sz="1200" dirty="0">
                <a:solidFill>
                  <a:schemeClr val="bg1"/>
                </a:solidFill>
                <a:latin typeface="Times New Roman" panose="02020603050405020304" pitchFamily="18" charset="0"/>
                <a:cs typeface="Times New Roman" panose="02020603050405020304" pitchFamily="18" charset="0"/>
              </a:rPr>
              <a:t> [11] Mohyuddin, G., Khan, M. A., Haseeb, A., Mahpara, S., Waseem, M., &amp; Saleh, A. M. (2024). Evaluation of Machine Learning approaches for precision farming in Smart Agriculture System-A comprehensive Review. </a:t>
            </a:r>
            <a:r>
              <a:rPr lang="en-IN" sz="1200" i="1" dirty="0">
                <a:solidFill>
                  <a:schemeClr val="bg1"/>
                </a:solidFill>
                <a:latin typeface="Times New Roman" panose="02020603050405020304" pitchFamily="18" charset="0"/>
                <a:cs typeface="Times New Roman" panose="02020603050405020304" pitchFamily="18" charset="0"/>
              </a:rPr>
              <a:t>IEEE Access</a:t>
            </a:r>
            <a:r>
              <a:rPr lang="en-IN" sz="1200" dirty="0">
                <a:solidFill>
                  <a:schemeClr val="bg1"/>
                </a:solidFill>
                <a:latin typeface="Times New Roman" panose="02020603050405020304" pitchFamily="18" charset="0"/>
                <a:cs typeface="Times New Roman" panose="02020603050405020304" pitchFamily="18" charset="0"/>
              </a:rPr>
              <a:t>.</a:t>
            </a:r>
          </a:p>
          <a:p>
            <a:r>
              <a:rPr lang="en-IN" sz="1200" dirty="0">
                <a:solidFill>
                  <a:schemeClr val="bg1"/>
                </a:solidFill>
                <a:latin typeface="Times New Roman" panose="02020603050405020304" pitchFamily="18" charset="0"/>
                <a:cs typeface="Times New Roman" panose="02020603050405020304" pitchFamily="18" charset="0"/>
              </a:rPr>
              <a:t> [12] Mustaque Ahmed Rahu, Sarang Karim, Sayad Mazhar Ali, Ghullam Murtaza Jatoi “</a:t>
            </a:r>
            <a:r>
              <a:rPr lang="en-IN" sz="1200" i="1" dirty="0">
                <a:solidFill>
                  <a:schemeClr val="bg1"/>
                </a:solidFill>
                <a:latin typeface="Times New Roman" panose="02020603050405020304" pitchFamily="18" charset="0"/>
                <a:cs typeface="Times New Roman" panose="02020603050405020304" pitchFamily="18" charset="0"/>
              </a:rPr>
              <a:t>Internet of Things, Artificial Intelligence, Deep Learning in Smart Farming</a:t>
            </a:r>
            <a:r>
              <a:rPr lang="en-IN" sz="1200" dirty="0">
                <a:solidFill>
                  <a:schemeClr val="bg1"/>
                </a:solidFill>
                <a:latin typeface="Times New Roman" panose="02020603050405020304" pitchFamily="18" charset="0"/>
                <a:cs typeface="Times New Roman" panose="02020603050405020304" pitchFamily="18" charset="0"/>
              </a:rPr>
              <a:t>”. </a:t>
            </a:r>
          </a:p>
          <a:p>
            <a:r>
              <a:rPr lang="en-IN" sz="1200" dirty="0">
                <a:solidFill>
                  <a:schemeClr val="bg1"/>
                </a:solidFill>
                <a:latin typeface="Times New Roman" panose="02020603050405020304" pitchFamily="18" charset="0"/>
                <a:cs typeface="Times New Roman" panose="02020603050405020304" pitchFamily="18" charset="0"/>
              </a:rPr>
              <a:t> [13] Issa, A. A., Majed, S., Ameer, S. A., &amp; Al-Jawahry, H. M. (2024). Farming in the digital age: Smart agriculture with ai and iot. In </a:t>
            </a:r>
            <a:r>
              <a:rPr lang="en-IN" sz="1200" i="1" dirty="0">
                <a:solidFill>
                  <a:schemeClr val="bg1"/>
                </a:solidFill>
                <a:latin typeface="Times New Roman" panose="02020603050405020304" pitchFamily="18" charset="0"/>
                <a:cs typeface="Times New Roman" panose="02020603050405020304" pitchFamily="18" charset="0"/>
              </a:rPr>
              <a:t>E3S Web of conferences</a:t>
            </a:r>
            <a:r>
              <a:rPr lang="en-IN" sz="1200" dirty="0">
                <a:solidFill>
                  <a:schemeClr val="bg1"/>
                </a:solidFill>
                <a:latin typeface="Times New Roman" panose="02020603050405020304" pitchFamily="18" charset="0"/>
                <a:cs typeface="Times New Roman" panose="02020603050405020304" pitchFamily="18" charset="0"/>
              </a:rPr>
              <a:t> (Vol. 477, p. 00081). EDP Sciences.</a:t>
            </a:r>
          </a:p>
          <a:p>
            <a:r>
              <a:rPr lang="en-IN" sz="1200" dirty="0">
                <a:solidFill>
                  <a:schemeClr val="bg1"/>
                </a:solidFill>
                <a:latin typeface="Times New Roman" panose="02020603050405020304" pitchFamily="18" charset="0"/>
                <a:cs typeface="Times New Roman" panose="02020603050405020304" pitchFamily="18" charset="0"/>
              </a:rPr>
              <a:t> [14] Mohamed, E. S., Belal, A. A., Abd-Elmabod, S. K., El-Shirbeny, M. A., Gad, A., &amp; Zahran, M. B. (2021). Smart farming for improving agricultural management. </a:t>
            </a:r>
            <a:r>
              <a:rPr lang="en-IN" sz="1200" i="1" dirty="0">
                <a:solidFill>
                  <a:schemeClr val="bg1"/>
                </a:solidFill>
                <a:latin typeface="Times New Roman" panose="02020603050405020304" pitchFamily="18" charset="0"/>
                <a:cs typeface="Times New Roman" panose="02020603050405020304" pitchFamily="18" charset="0"/>
              </a:rPr>
              <a:t>The Egyptian Journal of Remote Sensing and Space Science</a:t>
            </a:r>
            <a:r>
              <a:rPr lang="en-IN" sz="1200" dirty="0">
                <a:solidFill>
                  <a:schemeClr val="bg1"/>
                </a:solidFill>
                <a:latin typeface="Times New Roman" panose="02020603050405020304" pitchFamily="18" charset="0"/>
                <a:cs typeface="Times New Roman" panose="02020603050405020304" pitchFamily="18" charset="0"/>
              </a:rPr>
              <a:t>, </a:t>
            </a:r>
            <a:r>
              <a:rPr lang="en-IN" sz="1200" i="1" dirty="0">
                <a:solidFill>
                  <a:schemeClr val="bg1"/>
                </a:solidFill>
                <a:latin typeface="Times New Roman" panose="02020603050405020304" pitchFamily="18" charset="0"/>
                <a:cs typeface="Times New Roman" panose="02020603050405020304" pitchFamily="18" charset="0"/>
              </a:rPr>
              <a:t>24</a:t>
            </a:r>
            <a:r>
              <a:rPr lang="en-IN" sz="1200" dirty="0">
                <a:solidFill>
                  <a:schemeClr val="bg1"/>
                </a:solidFill>
                <a:latin typeface="Times New Roman" panose="02020603050405020304" pitchFamily="18" charset="0"/>
                <a:cs typeface="Times New Roman" panose="02020603050405020304" pitchFamily="18" charset="0"/>
              </a:rPr>
              <a:t>(3), 971-981.</a:t>
            </a:r>
          </a:p>
          <a:p>
            <a:r>
              <a:rPr lang="en-IN" sz="1200" dirty="0">
                <a:solidFill>
                  <a:schemeClr val="bg1"/>
                </a:solidFill>
                <a:latin typeface="Times New Roman" panose="02020603050405020304" pitchFamily="18" charset="0"/>
                <a:cs typeface="Times New Roman" panose="02020603050405020304" pitchFamily="18" charset="0"/>
              </a:rPr>
              <a:t> [15] Md Jowel Rahman “</a:t>
            </a:r>
            <a:r>
              <a:rPr lang="en-IN" sz="1200" i="1" dirty="0">
                <a:solidFill>
                  <a:schemeClr val="bg1"/>
                </a:solidFill>
                <a:latin typeface="Times New Roman" panose="02020603050405020304" pitchFamily="18" charset="0"/>
                <a:cs typeface="Times New Roman" panose="02020603050405020304" pitchFamily="18" charset="0"/>
              </a:rPr>
              <a:t>Smart Agriculture with Iot Device</a:t>
            </a:r>
            <a:r>
              <a:rPr lang="en-IN" sz="1200" dirty="0">
                <a:solidFill>
                  <a:schemeClr val="bg1"/>
                </a:solidFill>
                <a:latin typeface="Times New Roman" panose="02020603050405020304" pitchFamily="18" charset="0"/>
                <a:cs typeface="Times New Roman" panose="02020603050405020304" pitchFamily="18" charset="0"/>
              </a:rPr>
              <a:t>”. Centria University of Applied Sciences, Bachelor of information technology may 2024.</a:t>
            </a:r>
          </a:p>
          <a:p>
            <a:r>
              <a:rPr lang="en-IN" sz="1200" dirty="0">
                <a:solidFill>
                  <a:schemeClr val="bg1"/>
                </a:solidFill>
                <a:latin typeface="Times New Roman" panose="02020603050405020304" pitchFamily="18" charset="0"/>
                <a:cs typeface="Times New Roman" panose="02020603050405020304" pitchFamily="18" charset="0"/>
              </a:rPr>
              <a:t> [16] Shi Lakshmi Chandana</a:t>
            </a:r>
            <a:r>
              <a:rPr lang="en-IN" sz="1200" baseline="30000" dirty="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,Dr. jayasri Kotti, Mr Vinod Motiram</a:t>
            </a:r>
            <a:r>
              <a:rPr lang="en-IN" sz="1200" baseline="30000" dirty="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.Smart Agriculture :IOT Machine Learning for crop monitoring and precision farming”. Submitted :04/02/2024, Revised 12/03/2024, Accepted 18/03/2024.</a:t>
            </a:r>
          </a:p>
          <a:p>
            <a:r>
              <a:rPr lang="en-IN" sz="1200" dirty="0">
                <a:solidFill>
                  <a:schemeClr val="bg1"/>
                </a:solidFill>
                <a:latin typeface="Times New Roman" panose="02020603050405020304" pitchFamily="18" charset="0"/>
                <a:cs typeface="Times New Roman" panose="02020603050405020304" pitchFamily="18" charset="0"/>
              </a:rPr>
              <a:t> [17] Aldossary, M., Alharbi, H. A., &amp; Hassan, C. A. U. (2024). Internet of Things (IoT)-Enabled Machine Learning Models for Efficient Monitoring of Smart Agriculture. </a:t>
            </a:r>
            <a:r>
              <a:rPr lang="en-IN" sz="1200" i="1" dirty="0">
                <a:solidFill>
                  <a:schemeClr val="bg1"/>
                </a:solidFill>
                <a:latin typeface="Times New Roman" panose="02020603050405020304" pitchFamily="18" charset="0"/>
                <a:cs typeface="Times New Roman" panose="02020603050405020304" pitchFamily="18" charset="0"/>
              </a:rPr>
              <a:t>IEEE Access</a:t>
            </a:r>
            <a:r>
              <a:rPr lang="en-IN" sz="1200" dirty="0">
                <a:solidFill>
                  <a:schemeClr val="bg1"/>
                </a:solidFill>
                <a:latin typeface="Times New Roman" panose="02020603050405020304" pitchFamily="18" charset="0"/>
                <a:cs typeface="Times New Roman" panose="02020603050405020304" pitchFamily="18" charset="0"/>
              </a:rPr>
              <a:t>.</a:t>
            </a:r>
          </a:p>
          <a:p>
            <a:r>
              <a:rPr lang="en-IN" sz="1200" dirty="0">
                <a:solidFill>
                  <a:schemeClr val="bg1"/>
                </a:solidFill>
                <a:latin typeface="Times New Roman" panose="02020603050405020304" pitchFamily="18" charset="0"/>
                <a:cs typeface="Times New Roman" panose="02020603050405020304" pitchFamily="18" charset="0"/>
              </a:rPr>
              <a:t> [18] Aliar, A. A. S., Yesudhasan, J., Alagarsamy, M., Anbalagan, K., Sakkarai, J., &amp; Suriyan, K. (2022). A comprehensive analysis on IoT based smart farming solutions using machine learning algorithms. </a:t>
            </a:r>
            <a:r>
              <a:rPr lang="en-IN" sz="1200" i="1" dirty="0">
                <a:solidFill>
                  <a:schemeClr val="bg1"/>
                </a:solidFill>
                <a:latin typeface="Times New Roman" panose="02020603050405020304" pitchFamily="18" charset="0"/>
                <a:cs typeface="Times New Roman" panose="02020603050405020304" pitchFamily="18" charset="0"/>
              </a:rPr>
              <a:t>Bulletin of Electrical Engineering and Informatics</a:t>
            </a:r>
            <a:r>
              <a:rPr lang="en-IN" sz="1200" dirty="0">
                <a:solidFill>
                  <a:schemeClr val="bg1"/>
                </a:solidFill>
                <a:latin typeface="Times New Roman" panose="02020603050405020304" pitchFamily="18" charset="0"/>
                <a:cs typeface="Times New Roman" panose="02020603050405020304" pitchFamily="18" charset="0"/>
              </a:rPr>
              <a:t>, </a:t>
            </a:r>
            <a:r>
              <a:rPr lang="en-IN" sz="1200" i="1" dirty="0">
                <a:solidFill>
                  <a:schemeClr val="bg1"/>
                </a:solidFill>
                <a:latin typeface="Times New Roman" panose="02020603050405020304" pitchFamily="18" charset="0"/>
                <a:cs typeface="Times New Roman" panose="02020603050405020304" pitchFamily="18" charset="0"/>
              </a:rPr>
              <a:t>11</a:t>
            </a:r>
            <a:r>
              <a:rPr lang="en-IN" sz="1200" dirty="0">
                <a:solidFill>
                  <a:schemeClr val="bg1"/>
                </a:solidFill>
                <a:latin typeface="Times New Roman" panose="02020603050405020304" pitchFamily="18" charset="0"/>
                <a:cs typeface="Times New Roman" panose="02020603050405020304" pitchFamily="18" charset="0"/>
              </a:rPr>
              <a:t>(3), 1550-1557.</a:t>
            </a:r>
          </a:p>
          <a:p>
            <a:r>
              <a:rPr lang="en-IN" sz="1200" dirty="0">
                <a:solidFill>
                  <a:schemeClr val="bg1"/>
                </a:solidFill>
                <a:latin typeface="Times New Roman" panose="02020603050405020304" pitchFamily="18" charset="0"/>
                <a:cs typeface="Times New Roman" panose="02020603050405020304" pitchFamily="18" charset="0"/>
              </a:rPr>
              <a:t> [19] Angel Luis Perales Gomez, Pedro E. Lopez-de-teruel, (2022). Alberto Ruiz. continuous assessment of crop quality of crop quality using machine learning and deep techniques for iot -based smart farming.</a:t>
            </a:r>
            <a:r>
              <a:rPr lang="en-IN" sz="1200" i="1" dirty="0">
                <a:solidFill>
                  <a:schemeClr val="bg1"/>
                </a:solidFill>
                <a:latin typeface="Times New Roman" panose="02020603050405020304" pitchFamily="18" charset="0"/>
                <a:cs typeface="Times New Roman" panose="02020603050405020304" pitchFamily="18" charset="0"/>
              </a:rPr>
              <a:t> IEEE Access</a:t>
            </a:r>
            <a:r>
              <a:rPr lang="en-IN" sz="1200" dirty="0">
                <a:solidFill>
                  <a:schemeClr val="bg1"/>
                </a:solidFill>
                <a:latin typeface="Times New Roman" panose="02020603050405020304" pitchFamily="18" charset="0"/>
                <a:cs typeface="Times New Roman" panose="02020603050405020304" pitchFamily="18" charset="0"/>
              </a:rPr>
              <a:t>. </a:t>
            </a:r>
          </a:p>
          <a:p>
            <a:r>
              <a:rPr lang="en-IN" sz="1200" dirty="0">
                <a:solidFill>
                  <a:schemeClr val="bg1"/>
                </a:solidFill>
                <a:latin typeface="Times New Roman" panose="02020603050405020304" pitchFamily="18" charset="0"/>
                <a:cs typeface="Times New Roman" panose="02020603050405020304" pitchFamily="18" charset="0"/>
              </a:rPr>
              <a:t> [20] Maduranga, M. W. P., &amp; Abeysekera, R. (2020). Machine learning applications in IoT based agriculture and smart farming: A review. </a:t>
            </a:r>
            <a:r>
              <a:rPr lang="en-IN" sz="1200" i="1" dirty="0">
                <a:solidFill>
                  <a:schemeClr val="bg1"/>
                </a:solidFill>
                <a:latin typeface="Times New Roman" panose="02020603050405020304" pitchFamily="18" charset="0"/>
                <a:cs typeface="Times New Roman" panose="02020603050405020304" pitchFamily="18" charset="0"/>
              </a:rPr>
              <a:t>Int. J. Eng. Appl. Sci. Technol</a:t>
            </a:r>
            <a:r>
              <a:rPr lang="en-IN" sz="1200" dirty="0">
                <a:solidFill>
                  <a:schemeClr val="bg1"/>
                </a:solidFill>
                <a:latin typeface="Times New Roman" panose="02020603050405020304" pitchFamily="18" charset="0"/>
                <a:cs typeface="Times New Roman" panose="02020603050405020304" pitchFamily="18" charset="0"/>
              </a:rPr>
              <a:t>, </a:t>
            </a:r>
            <a:r>
              <a:rPr lang="en-IN" sz="1200" i="1" dirty="0">
                <a:solidFill>
                  <a:schemeClr val="bg1"/>
                </a:solidFill>
                <a:latin typeface="Times New Roman" panose="02020603050405020304" pitchFamily="18" charset="0"/>
                <a:cs typeface="Times New Roman" panose="02020603050405020304" pitchFamily="18" charset="0"/>
              </a:rPr>
              <a:t>4</a:t>
            </a:r>
            <a:r>
              <a:rPr lang="en-IN" sz="1200" dirty="0">
                <a:solidFill>
                  <a:schemeClr val="bg1"/>
                </a:solidFill>
                <a:latin typeface="Times New Roman" panose="02020603050405020304" pitchFamily="18" charset="0"/>
                <a:cs typeface="Times New Roman" panose="02020603050405020304" pitchFamily="18" charset="0"/>
              </a:rPr>
              <a:t>(12), 24-27.</a:t>
            </a:r>
          </a:p>
          <a:p>
            <a:r>
              <a:rPr lang="en-IN" sz="1500" dirty="0">
                <a:solidFill>
                  <a:schemeClr val="bg1"/>
                </a:solidFill>
                <a:latin typeface="Times New Roman" panose="02020603050405020304" pitchFamily="18" charset="0"/>
                <a:cs typeface="Times New Roman" panose="02020603050405020304" pitchFamily="18" charset="0"/>
              </a:rPr>
              <a:t> </a:t>
            </a:r>
          </a:p>
          <a:p>
            <a:endParaRPr lang="en-IN" sz="1200" dirty="0"/>
          </a:p>
        </p:txBody>
      </p:sp>
      <p:sp>
        <p:nvSpPr>
          <p:cNvPr id="5" name="Footer Placeholder 4">
            <a:extLst>
              <a:ext uri="{FF2B5EF4-FFF2-40B4-BE49-F238E27FC236}">
                <a16:creationId xmlns:a16="http://schemas.microsoft.com/office/drawing/2014/main" id="{B36E5E9D-A283-6CDF-B8C0-941A0DEA0E57}"/>
              </a:ext>
            </a:extLst>
          </p:cNvPr>
          <p:cNvSpPr>
            <a:spLocks noGrp="1"/>
          </p:cNvSpPr>
          <p:nvPr>
            <p:ph type="ftr" sz="quarter" idx="11"/>
          </p:nvPr>
        </p:nvSpPr>
        <p:spPr/>
        <p:txBody>
          <a:bodyPr/>
          <a:lstStyle/>
          <a:p>
            <a:r>
              <a:rPr lang="en-US" dirty="0"/>
              <a:t>Smart Farming Using ML and IOT</a:t>
            </a:r>
          </a:p>
        </p:txBody>
      </p:sp>
      <p:sp>
        <p:nvSpPr>
          <p:cNvPr id="6" name="Slide Number Placeholder 5">
            <a:extLst>
              <a:ext uri="{FF2B5EF4-FFF2-40B4-BE49-F238E27FC236}">
                <a16:creationId xmlns:a16="http://schemas.microsoft.com/office/drawing/2014/main" id="{B0D9568E-360A-5102-8ED0-CA78BBE87ED3}"/>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7" name="Text Placeholder 6">
            <a:extLst>
              <a:ext uri="{FF2B5EF4-FFF2-40B4-BE49-F238E27FC236}">
                <a16:creationId xmlns:a16="http://schemas.microsoft.com/office/drawing/2014/main" id="{DD7819A7-CC21-E020-A9A1-C815F959C0D9}"/>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27404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31899-1748-C572-BE13-39D93C6A3C45}"/>
              </a:ext>
            </a:extLst>
          </p:cNvPr>
          <p:cNvSpPr>
            <a:spLocks noGrp="1"/>
          </p:cNvSpPr>
          <p:nvPr>
            <p:ph type="body" idx="1"/>
          </p:nvPr>
        </p:nvSpPr>
        <p:spPr>
          <a:xfrm>
            <a:off x="158620" y="2032000"/>
            <a:ext cx="5686595" cy="3323771"/>
          </a:xfrm>
        </p:spPr>
        <p:txBody>
          <a:bodyPr>
            <a:normAutofit/>
          </a:bodyPr>
          <a:lstStyle/>
          <a:p>
            <a:pPr marL="342900" indent="-34290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Smart farming is the use of modern technology like sensors, machines and data analysis to make farming more efficient.</a:t>
            </a:r>
          </a:p>
          <a:p>
            <a:pPr marL="342900" indent="-34290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Nearly 58% of a country primary source of livelihood is farming.</a:t>
            </a:r>
          </a:p>
          <a:p>
            <a:endParaRPr lang="en-US" sz="1800" b="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A0BA796-D696-5729-1CB1-E7EC518EBA9B}"/>
              </a:ext>
            </a:extLst>
          </p:cNvPr>
          <p:cNvSpPr>
            <a:spLocks noGrp="1"/>
          </p:cNvSpPr>
          <p:nvPr>
            <p:ph type="title"/>
          </p:nvPr>
        </p:nvSpPr>
        <p:spPr>
          <a:xfrm>
            <a:off x="1306286" y="698600"/>
            <a:ext cx="4761905" cy="1333401"/>
          </a:xfrm>
        </p:spPr>
        <p:txBody>
          <a:bodyPr/>
          <a:lstStyle/>
          <a:p>
            <a:r>
              <a:rPr lang="en-US" dirty="0"/>
              <a:t>INTRODUCTION:-</a:t>
            </a:r>
            <a:endParaRPr lang="en-IN" dirty="0"/>
          </a:p>
        </p:txBody>
      </p:sp>
      <p:sp>
        <p:nvSpPr>
          <p:cNvPr id="4" name="Footer Placeholder 3">
            <a:extLst>
              <a:ext uri="{FF2B5EF4-FFF2-40B4-BE49-F238E27FC236}">
                <a16:creationId xmlns:a16="http://schemas.microsoft.com/office/drawing/2014/main" id="{6FBAFC63-03D0-0CE2-9ADC-073BF8B398D2}"/>
              </a:ext>
            </a:extLst>
          </p:cNvPr>
          <p:cNvSpPr>
            <a:spLocks noGrp="1"/>
          </p:cNvSpPr>
          <p:nvPr>
            <p:ph type="ftr" sz="quarter" idx="11"/>
          </p:nvPr>
        </p:nvSpPr>
        <p:spPr/>
        <p:txBody>
          <a:bodyPr/>
          <a:lstStyle/>
          <a:p>
            <a:r>
              <a:rPr lang="en-US" dirty="0"/>
              <a:t>Smart Farming using ML and IOT</a:t>
            </a:r>
          </a:p>
        </p:txBody>
      </p:sp>
      <p:sp>
        <p:nvSpPr>
          <p:cNvPr id="5" name="Slide Number Placeholder 4">
            <a:extLst>
              <a:ext uri="{FF2B5EF4-FFF2-40B4-BE49-F238E27FC236}">
                <a16:creationId xmlns:a16="http://schemas.microsoft.com/office/drawing/2014/main" id="{7E19059B-1EFB-A909-A47C-F875E5F2D75E}"/>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Text Placeholder 5">
            <a:extLst>
              <a:ext uri="{FF2B5EF4-FFF2-40B4-BE49-F238E27FC236}">
                <a16:creationId xmlns:a16="http://schemas.microsoft.com/office/drawing/2014/main" id="{E2C63B4E-7C6D-0FF4-9CF8-2D36B1D23065}"/>
              </a:ext>
            </a:extLst>
          </p:cNvPr>
          <p:cNvSpPr>
            <a:spLocks noGrp="1"/>
          </p:cNvSpPr>
          <p:nvPr>
            <p:ph type="body" sz="quarter" idx="14"/>
          </p:nvPr>
        </p:nvSpPr>
        <p:spPr/>
        <p:txBody>
          <a:bodyPr/>
          <a:lstStyle/>
          <a:p>
            <a:endParaRPr lang="en-IN"/>
          </a:p>
        </p:txBody>
      </p:sp>
      <p:sp>
        <p:nvSpPr>
          <p:cNvPr id="7" name="Text Placeholder 6">
            <a:extLst>
              <a:ext uri="{FF2B5EF4-FFF2-40B4-BE49-F238E27FC236}">
                <a16:creationId xmlns:a16="http://schemas.microsoft.com/office/drawing/2014/main" id="{33E3E5F2-DEF7-DD58-C8DF-61751C202647}"/>
              </a:ext>
            </a:extLst>
          </p:cNvPr>
          <p:cNvSpPr>
            <a:spLocks noGrp="1"/>
          </p:cNvSpPr>
          <p:nvPr>
            <p:ph type="body" sz="quarter" idx="3"/>
          </p:nvPr>
        </p:nvSpPr>
        <p:spPr/>
        <p:txBody>
          <a:bodyPr/>
          <a:lstStyle/>
          <a:p>
            <a:endParaRPr lang="en-IN" dirty="0"/>
          </a:p>
        </p:txBody>
      </p:sp>
      <p:sp>
        <p:nvSpPr>
          <p:cNvPr id="8" name="Content Placeholder 7">
            <a:extLst>
              <a:ext uri="{FF2B5EF4-FFF2-40B4-BE49-F238E27FC236}">
                <a16:creationId xmlns:a16="http://schemas.microsoft.com/office/drawing/2014/main" id="{4B19BFD8-BA43-202E-A286-4A59B5F7944A}"/>
              </a:ext>
            </a:extLst>
          </p:cNvPr>
          <p:cNvSpPr>
            <a:spLocks noGrp="1"/>
          </p:cNvSpPr>
          <p:nvPr>
            <p:ph sz="half" idx="17"/>
          </p:nvPr>
        </p:nvSpPr>
        <p:spPr>
          <a:xfrm>
            <a:off x="1527519" y="5943600"/>
            <a:ext cx="4540672" cy="215800"/>
          </a:xfrm>
        </p:spPr>
        <p:txBody>
          <a:bodyPr>
            <a:normAutofit fontScale="62500" lnSpcReduction="20000"/>
          </a:bodyPr>
          <a:lstStyle/>
          <a:p>
            <a:endParaRPr lang="en-IN" dirty="0"/>
          </a:p>
        </p:txBody>
      </p:sp>
      <p:pic>
        <p:nvPicPr>
          <p:cNvPr id="11" name="Content Placeholder 10">
            <a:extLst>
              <a:ext uri="{FF2B5EF4-FFF2-40B4-BE49-F238E27FC236}">
                <a16:creationId xmlns:a16="http://schemas.microsoft.com/office/drawing/2014/main" id="{D5DF22B3-8297-CE4E-4B85-EC68057458DA}"/>
              </a:ext>
            </a:extLst>
          </p:cNvPr>
          <p:cNvPicPr>
            <a:picLocks noGrp="1" noChangeAspect="1"/>
          </p:cNvPicPr>
          <p:nvPr>
            <p:ph sz="half" idx="18"/>
          </p:nvPr>
        </p:nvPicPr>
        <p:blipFill>
          <a:blip r:embed="rId2"/>
          <a:stretch>
            <a:fillRect/>
          </a:stretch>
        </p:blipFill>
        <p:spPr>
          <a:xfrm>
            <a:off x="6123812" y="0"/>
            <a:ext cx="6068188" cy="6857999"/>
          </a:xfrm>
        </p:spPr>
      </p:pic>
    </p:spTree>
    <p:extLst>
      <p:ext uri="{BB962C8B-B14F-4D97-AF65-F5344CB8AC3E}">
        <p14:creationId xmlns:p14="http://schemas.microsoft.com/office/powerpoint/2010/main" val="3308316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69"/>
            <a:ext cx="3932237" cy="1705051"/>
          </a:xfrm>
        </p:spPr>
        <p:txBody>
          <a:bodyPr/>
          <a:lstStyle/>
          <a:p>
            <a:r>
              <a:rPr lang="en-US" dirty="0"/>
              <a:t>PROBLEM STATEMENT:-</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139543" y="3298785"/>
            <a:ext cx="6813887" cy="2541913"/>
          </a:xfrm>
        </p:spPr>
        <p:txBody>
          <a:bodyPr>
            <a:noAutofit/>
          </a:bodyPr>
          <a:lstStyle/>
          <a:p>
            <a:pPr marL="342900" indent="-342900">
              <a:buFont typeface="Arial" panose="020B0604020202020204" pitchFamily="34" charset="0"/>
              <a:buChar char="•"/>
            </a:pPr>
            <a:r>
              <a:rPr lang="en-US" sz="2000" b="0" dirty="0">
                <a:solidFill>
                  <a:schemeClr val="bg1">
                    <a:lumMod val="95000"/>
                  </a:schemeClr>
                </a:solidFill>
                <a:latin typeface="Times New Roman" panose="02020603050405020304" pitchFamily="18" charset="0"/>
                <a:cs typeface="Times New Roman" panose="02020603050405020304" pitchFamily="18" charset="0"/>
              </a:rPr>
              <a:t>Farmers face challenges such as unpredictable weather, soil degradation, and inefficient resource utilization, leading to reduced crop yield and increases costs.</a:t>
            </a:r>
          </a:p>
          <a:p>
            <a:endParaRPr lang="en-US" sz="2000" b="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0" dirty="0">
                <a:solidFill>
                  <a:schemeClr val="bg1">
                    <a:lumMod val="95000"/>
                  </a:schemeClr>
                </a:solidFill>
                <a:latin typeface="Times New Roman" panose="02020603050405020304" pitchFamily="18" charset="0"/>
                <a:cs typeface="Times New Roman" panose="02020603050405020304" pitchFamily="18" charset="0"/>
              </a:rPr>
              <a:t>Additionally, manual monitoring of large agricultural fields is time-consuming and labor-intensive.</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Smart Farming using ML and IOT</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20XX</a:t>
            </a:r>
          </a:p>
        </p:txBody>
      </p:sp>
      <p:pic>
        <p:nvPicPr>
          <p:cNvPr id="29" name="Picture 28">
            <a:extLst>
              <a:ext uri="{FF2B5EF4-FFF2-40B4-BE49-F238E27FC236}">
                <a16:creationId xmlns:a16="http://schemas.microsoft.com/office/drawing/2014/main" id="{985D9E7E-D3CE-B46C-24D3-6D245B3AB72C}"/>
              </a:ext>
            </a:extLst>
          </p:cNvPr>
          <p:cNvPicPr>
            <a:picLocks noChangeAspect="1"/>
          </p:cNvPicPr>
          <p:nvPr/>
        </p:nvPicPr>
        <p:blipFill>
          <a:blip r:embed="rId2"/>
          <a:stretch>
            <a:fillRect/>
          </a:stretch>
        </p:blipFill>
        <p:spPr>
          <a:xfrm>
            <a:off x="7037407" y="-1"/>
            <a:ext cx="5154593" cy="6746034"/>
          </a:xfrm>
          <a:prstGeom prst="rect">
            <a:avLst/>
          </a:prstGeom>
        </p:spPr>
      </p:pic>
    </p:spTree>
    <p:extLst>
      <p:ext uri="{BB962C8B-B14F-4D97-AF65-F5344CB8AC3E}">
        <p14:creationId xmlns:p14="http://schemas.microsoft.com/office/powerpoint/2010/main" val="3198773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401A9-D262-DD2D-5D4E-74B8CBEC632B}"/>
              </a:ext>
            </a:extLst>
          </p:cNvPr>
          <p:cNvSpPr>
            <a:spLocks noGrp="1"/>
          </p:cNvSpPr>
          <p:nvPr>
            <p:ph type="title"/>
          </p:nvPr>
        </p:nvSpPr>
        <p:spPr>
          <a:xfrm>
            <a:off x="1374333" y="1700326"/>
            <a:ext cx="4296742" cy="1584049"/>
          </a:xfrm>
        </p:spPr>
        <p:txBody>
          <a:bodyPr/>
          <a:lstStyle/>
          <a:p>
            <a:r>
              <a:rPr lang="en-US" dirty="0"/>
              <a:t>LITERATURE SURVEY</a:t>
            </a:r>
            <a:endParaRPr lang="en-IN" dirty="0"/>
          </a:p>
        </p:txBody>
      </p:sp>
      <p:sp>
        <p:nvSpPr>
          <p:cNvPr id="4" name="Footer Placeholder 3">
            <a:extLst>
              <a:ext uri="{FF2B5EF4-FFF2-40B4-BE49-F238E27FC236}">
                <a16:creationId xmlns:a16="http://schemas.microsoft.com/office/drawing/2014/main" id="{EE82C129-90EA-D47D-D0C1-AC43C0680FF0}"/>
              </a:ext>
            </a:extLst>
          </p:cNvPr>
          <p:cNvSpPr>
            <a:spLocks noGrp="1"/>
          </p:cNvSpPr>
          <p:nvPr>
            <p:ph type="ftr" sz="quarter" idx="11"/>
          </p:nvPr>
        </p:nvSpPr>
        <p:spPr/>
        <p:txBody>
          <a:bodyPr/>
          <a:lstStyle/>
          <a:p>
            <a:r>
              <a:rPr lang="en-US" dirty="0"/>
              <a:t>Smart Farming Using ML and IOT</a:t>
            </a:r>
          </a:p>
        </p:txBody>
      </p:sp>
      <p:sp>
        <p:nvSpPr>
          <p:cNvPr id="5" name="Slide Number Placeholder 4">
            <a:extLst>
              <a:ext uri="{FF2B5EF4-FFF2-40B4-BE49-F238E27FC236}">
                <a16:creationId xmlns:a16="http://schemas.microsoft.com/office/drawing/2014/main" id="{A77F0371-5CA9-DDA2-ECB4-36907CE9D14F}"/>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7" name="Text Placeholder 6">
            <a:extLst>
              <a:ext uri="{FF2B5EF4-FFF2-40B4-BE49-F238E27FC236}">
                <a16:creationId xmlns:a16="http://schemas.microsoft.com/office/drawing/2014/main" id="{DB1989C9-A9F3-0ABF-1D87-B13039A0FD77}"/>
              </a:ext>
            </a:extLst>
          </p:cNvPr>
          <p:cNvSpPr>
            <a:spLocks noGrp="1"/>
          </p:cNvSpPr>
          <p:nvPr>
            <p:ph type="body" sz="quarter" idx="14"/>
          </p:nvPr>
        </p:nvSpPr>
        <p:spPr/>
        <p:txBody>
          <a:bodyPr/>
          <a:lstStyle/>
          <a:p>
            <a:endParaRPr lang="en-IN"/>
          </a:p>
        </p:txBody>
      </p:sp>
      <p:pic>
        <p:nvPicPr>
          <p:cNvPr id="12" name="Content Placeholder 11" descr="How to Make a Literature Review in Research (RRL Example) - Wordvice">
            <a:extLst>
              <a:ext uri="{FF2B5EF4-FFF2-40B4-BE49-F238E27FC236}">
                <a16:creationId xmlns:a16="http://schemas.microsoft.com/office/drawing/2014/main" id="{95A3B9B8-243A-4888-A107-16FBCF834F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261" t="2837" r="685" b="1438"/>
          <a:stretch/>
        </p:blipFill>
        <p:spPr bwMode="auto">
          <a:xfrm>
            <a:off x="6946416" y="2138363"/>
            <a:ext cx="4296743" cy="3124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6935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2566-FE6E-F59C-1C02-334F46DA3C22}"/>
              </a:ext>
            </a:extLst>
          </p:cNvPr>
          <p:cNvSpPr>
            <a:spLocks noGrp="1"/>
          </p:cNvSpPr>
          <p:nvPr>
            <p:ph type="ctrTitle"/>
          </p:nvPr>
        </p:nvSpPr>
        <p:spPr>
          <a:xfrm>
            <a:off x="1812758" y="0"/>
            <a:ext cx="8807116" cy="765110"/>
          </a:xfrm>
        </p:spPr>
        <p:txBody>
          <a:bodyPr>
            <a:normAutofit/>
          </a:bodyPr>
          <a:lstStyle/>
          <a:p>
            <a:r>
              <a:rPr lang="en-US" sz="2800" dirty="0"/>
              <a:t>LITERATURE REVIEW</a:t>
            </a:r>
            <a:endParaRPr lang="en-IN" sz="2800" dirty="0"/>
          </a:p>
        </p:txBody>
      </p:sp>
      <p:sp>
        <p:nvSpPr>
          <p:cNvPr id="3" name="Subtitle 2">
            <a:extLst>
              <a:ext uri="{FF2B5EF4-FFF2-40B4-BE49-F238E27FC236}">
                <a16:creationId xmlns:a16="http://schemas.microsoft.com/office/drawing/2014/main" id="{40070A45-AC7F-EA74-9F7F-D410BDAAABA7}"/>
              </a:ext>
            </a:extLst>
          </p:cNvPr>
          <p:cNvSpPr>
            <a:spLocks noGrp="1"/>
          </p:cNvSpPr>
          <p:nvPr>
            <p:ph type="subTitle" idx="1"/>
          </p:nvPr>
        </p:nvSpPr>
        <p:spPr>
          <a:xfrm>
            <a:off x="1812758" y="1296956"/>
            <a:ext cx="10379242" cy="5561044"/>
          </a:xfrm>
        </p:spPr>
        <p:txBody>
          <a:bodyPr>
            <a:normAutofit/>
          </a:bodyPr>
          <a:lstStyle/>
          <a:p>
            <a:endParaRPr lang="en-IN" sz="1400" dirty="0">
              <a:solidFill>
                <a:schemeClr val="bg1"/>
              </a:solidFill>
            </a:endParaRPr>
          </a:p>
        </p:txBody>
      </p:sp>
      <p:sp>
        <p:nvSpPr>
          <p:cNvPr id="4" name="Text Placeholder 3">
            <a:extLst>
              <a:ext uri="{FF2B5EF4-FFF2-40B4-BE49-F238E27FC236}">
                <a16:creationId xmlns:a16="http://schemas.microsoft.com/office/drawing/2014/main" id="{D9DFFD68-A5A2-206E-438F-DAE62BDE35B4}"/>
              </a:ext>
            </a:extLst>
          </p:cNvPr>
          <p:cNvSpPr>
            <a:spLocks noGrp="1"/>
          </p:cNvSpPr>
          <p:nvPr>
            <p:ph type="body" sz="quarter" idx="13"/>
          </p:nvPr>
        </p:nvSpPr>
        <p:spPr/>
        <p:txBody>
          <a:bodyPr>
            <a:normAutofit lnSpcReduction="10000"/>
          </a:bodyPr>
          <a:lstStyle/>
          <a:p>
            <a:endParaRPr lang="en-IN"/>
          </a:p>
        </p:txBody>
      </p:sp>
      <p:graphicFrame>
        <p:nvGraphicFramePr>
          <p:cNvPr id="5" name="Table 4">
            <a:extLst>
              <a:ext uri="{FF2B5EF4-FFF2-40B4-BE49-F238E27FC236}">
                <a16:creationId xmlns:a16="http://schemas.microsoft.com/office/drawing/2014/main" id="{D4C584F0-E296-BE7E-71E3-070F9041C43B}"/>
              </a:ext>
            </a:extLst>
          </p:cNvPr>
          <p:cNvGraphicFramePr>
            <a:graphicFrameLocks noGrp="1"/>
          </p:cNvGraphicFramePr>
          <p:nvPr>
            <p:extLst>
              <p:ext uri="{D42A27DB-BD31-4B8C-83A1-F6EECF244321}">
                <p14:modId xmlns:p14="http://schemas.microsoft.com/office/powerpoint/2010/main" val="20018408"/>
              </p:ext>
            </p:extLst>
          </p:nvPr>
        </p:nvGraphicFramePr>
        <p:xfrm>
          <a:off x="-65314" y="0"/>
          <a:ext cx="12257315" cy="6889628"/>
        </p:xfrm>
        <a:graphic>
          <a:graphicData uri="http://schemas.openxmlformats.org/drawingml/2006/table">
            <a:tbl>
              <a:tblPr firstRow="1" firstCol="1" bandRow="1">
                <a:tableStyleId>{5C22544A-7EE6-4342-B048-85BDC9FD1C3A}</a:tableStyleId>
              </a:tblPr>
              <a:tblGrid>
                <a:gridCol w="3039653">
                  <a:extLst>
                    <a:ext uri="{9D8B030D-6E8A-4147-A177-3AD203B41FA5}">
                      <a16:colId xmlns:a16="http://schemas.microsoft.com/office/drawing/2014/main" val="4194627591"/>
                    </a:ext>
                  </a:extLst>
                </a:gridCol>
                <a:gridCol w="3072554">
                  <a:extLst>
                    <a:ext uri="{9D8B030D-6E8A-4147-A177-3AD203B41FA5}">
                      <a16:colId xmlns:a16="http://schemas.microsoft.com/office/drawing/2014/main" val="1804715144"/>
                    </a:ext>
                  </a:extLst>
                </a:gridCol>
                <a:gridCol w="3078446">
                  <a:extLst>
                    <a:ext uri="{9D8B030D-6E8A-4147-A177-3AD203B41FA5}">
                      <a16:colId xmlns:a16="http://schemas.microsoft.com/office/drawing/2014/main" val="338851522"/>
                    </a:ext>
                  </a:extLst>
                </a:gridCol>
                <a:gridCol w="3066662">
                  <a:extLst>
                    <a:ext uri="{9D8B030D-6E8A-4147-A177-3AD203B41FA5}">
                      <a16:colId xmlns:a16="http://schemas.microsoft.com/office/drawing/2014/main" val="2339435741"/>
                    </a:ext>
                  </a:extLst>
                </a:gridCol>
              </a:tblGrid>
              <a:tr h="246665">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Title</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Authors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Year</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Findings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2114877531"/>
                  </a:ext>
                </a:extLst>
              </a:tr>
              <a:tr h="812988">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Machine learning and IoT-based smart farming for enhancing the crop yield</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err="1">
                          <a:solidFill>
                            <a:schemeClr val="dk1"/>
                          </a:solidFill>
                          <a:effectLst/>
                          <a:latin typeface="Times New Roman" panose="02020603050405020304" pitchFamily="18" charset="0"/>
                          <a:cs typeface="Times New Roman" panose="02020603050405020304" pitchFamily="18" charset="0"/>
                        </a:rPr>
                        <a:t>S.Sundaresan</a:t>
                      </a:r>
                      <a:r>
                        <a:rPr lang="en-IN" sz="1100" kern="1200" dirty="0">
                          <a:solidFill>
                            <a:schemeClr val="dk1"/>
                          </a:solidFill>
                          <a:effectLst/>
                          <a:latin typeface="Times New Roman" panose="02020603050405020304" pitchFamily="18" charset="0"/>
                          <a:cs typeface="Times New Roman" panose="02020603050405020304" pitchFamily="18" charset="0"/>
                        </a:rPr>
                        <a:t> ,et.al </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2023</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Develops a system using machine learning to select crops, automate irrigation, and recommend fertilizers, aiming to reduce physical </a:t>
                      </a:r>
                      <a:r>
                        <a:rPr lang="en-IN" sz="1100" dirty="0" err="1">
                          <a:effectLst/>
                          <a:latin typeface="Times New Roman" panose="02020603050405020304" pitchFamily="18" charset="0"/>
                          <a:cs typeface="Times New Roman" panose="02020603050405020304" pitchFamily="18" charset="0"/>
                        </a:rPr>
                        <a:t>labor</a:t>
                      </a:r>
                      <a:r>
                        <a:rPr lang="en-IN" sz="1100" dirty="0">
                          <a:effectLst/>
                          <a:latin typeface="Times New Roman" panose="02020603050405020304" pitchFamily="18" charset="0"/>
                          <a:cs typeface="Times New Roman" panose="02020603050405020304" pitchFamily="18" charset="0"/>
                        </a:rPr>
                        <a:t>, energy use, and increase productivity.</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2172360530"/>
                  </a:ext>
                </a:extLst>
              </a:tr>
              <a:tr h="1001762">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IoT Based Smart Farming System using Machine Learning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cs typeface="Times New Roman" panose="02020603050405020304" pitchFamily="18" charset="0"/>
                        </a:rPr>
                        <a:t>Avinash Awasthi</a:t>
                      </a:r>
                      <a:r>
                        <a:rPr lang="en-IN" sz="1100" kern="1200" baseline="30000" dirty="0">
                          <a:solidFill>
                            <a:schemeClr val="dk1"/>
                          </a:solidFill>
                          <a:effectLst/>
                          <a:latin typeface="Times New Roman" panose="02020603050405020304" pitchFamily="18" charset="0"/>
                          <a:cs typeface="Times New Roman" panose="02020603050405020304" pitchFamily="18" charset="0"/>
                        </a:rPr>
                        <a:t> </a:t>
                      </a:r>
                      <a:r>
                        <a:rPr lang="en-IN" sz="1100" kern="1200" dirty="0">
                          <a:solidFill>
                            <a:schemeClr val="dk1"/>
                          </a:solidFill>
                          <a:effectLst/>
                          <a:latin typeface="Times New Roman" panose="02020603050405020304" pitchFamily="18" charset="0"/>
                          <a:cs typeface="Times New Roman" panose="02020603050405020304" pitchFamily="18" charset="0"/>
                        </a:rPr>
                        <a:t>,.et.al </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2024</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Presents an IoT-enabled smart farming system using AI for improved agricultural management, incorporating sensors for real-time monitoring and a Random Forest classifier for crop recommendations.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2793791516"/>
                  </a:ext>
                </a:extLst>
              </a:tr>
              <a:tr h="1017679">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Assessment of Crop Quality Using Machine Learning Techniques for Smart Farming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cs typeface="Times New Roman" panose="02020603050405020304" pitchFamily="18" charset="0"/>
                        </a:rPr>
                        <a:t>Richard Essah</a:t>
                      </a:r>
                      <a:r>
                        <a:rPr lang="en-IN" sz="1100" kern="1200" baseline="30000" dirty="0">
                          <a:solidFill>
                            <a:schemeClr val="dk1"/>
                          </a:solidFill>
                          <a:effectLst/>
                          <a:latin typeface="Times New Roman" panose="02020603050405020304" pitchFamily="18" charset="0"/>
                          <a:cs typeface="Times New Roman" panose="02020603050405020304" pitchFamily="18" charset="0"/>
                        </a:rPr>
                        <a:t> </a:t>
                      </a:r>
                      <a:r>
                        <a:rPr lang="en-IN" sz="1100" kern="1200" dirty="0">
                          <a:solidFill>
                            <a:schemeClr val="dk1"/>
                          </a:solidFill>
                          <a:effectLst/>
                          <a:latin typeface="Times New Roman" panose="02020603050405020304" pitchFamily="18" charset="0"/>
                          <a:cs typeface="Times New Roman" panose="02020603050405020304" pitchFamily="18" charset="0"/>
                        </a:rPr>
                        <a:t>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2023</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Proposes a novel architecture for continuous evaluation of crop quality using IoT and machine learning/deep learning, showing that data aggregation from multiple sources reduces percentage error in assessment</a:t>
                      </a:r>
                      <a:r>
                        <a:rPr lang="en-IN" sz="1200" dirty="0">
                          <a:effectLst/>
                          <a:latin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3896025641"/>
                  </a:ext>
                </a:extLst>
              </a:tr>
              <a:tr h="1001762">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An IoT Based Smart Farming System Using Machine Learning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err="1">
                          <a:solidFill>
                            <a:schemeClr val="dk1"/>
                          </a:solidFill>
                          <a:effectLst/>
                          <a:latin typeface="Times New Roman" panose="02020603050405020304" pitchFamily="18" charset="0"/>
                          <a:cs typeface="Times New Roman" panose="02020603050405020304" pitchFamily="18" charset="0"/>
                        </a:rPr>
                        <a:t>A.Dahane</a:t>
                      </a:r>
                      <a:r>
                        <a:rPr lang="en-IN" sz="1100" kern="1200" dirty="0">
                          <a:solidFill>
                            <a:schemeClr val="dk1"/>
                          </a:solidFill>
                          <a:effectLst/>
                          <a:latin typeface="Times New Roman" panose="02020603050405020304" pitchFamily="18" charset="0"/>
                          <a:cs typeface="Times New Roman" panose="02020603050405020304" pitchFamily="18" charset="0"/>
                        </a:rPr>
                        <a:t>, </a:t>
                      </a:r>
                      <a:r>
                        <a:rPr lang="en-IN" sz="1100" kern="1200" dirty="0" err="1">
                          <a:solidFill>
                            <a:schemeClr val="dk1"/>
                          </a:solidFill>
                          <a:effectLst/>
                          <a:latin typeface="Times New Roman" panose="02020603050405020304" pitchFamily="18" charset="0"/>
                          <a:cs typeface="Times New Roman" panose="02020603050405020304" pitchFamily="18" charset="0"/>
                        </a:rPr>
                        <a:t>R.Benameur</a:t>
                      </a:r>
                      <a:r>
                        <a:rPr lang="en-IN" sz="1100" kern="1200" dirty="0">
                          <a:solidFill>
                            <a:schemeClr val="dk1"/>
                          </a:solidFill>
                          <a:effectLst/>
                          <a:latin typeface="Times New Roman" panose="02020603050405020304" pitchFamily="18" charset="0"/>
                          <a:cs typeface="Times New Roman" panose="02020603050405020304" pitchFamily="18" charset="0"/>
                        </a:rPr>
                        <a:t> </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2020</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Explores the design and experimentation of a smart farming system with AI prediction capabilities, based on wireless sensor networks and involving data collection, cleaning, storage, and predictive processing.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1040175410"/>
                  </a:ext>
                </a:extLst>
              </a:tr>
              <a:tr h="828905">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Smart Farming: Internet of Things (IoT)-Based Sustainable Agriculture</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err="1">
                          <a:solidFill>
                            <a:schemeClr val="dk1"/>
                          </a:solidFill>
                          <a:effectLst/>
                          <a:latin typeface="Times New Roman" panose="02020603050405020304" pitchFamily="18" charset="0"/>
                          <a:cs typeface="Times New Roman" panose="02020603050405020304" pitchFamily="18" charset="0"/>
                        </a:rPr>
                        <a:t>Muthumanickam</a:t>
                      </a:r>
                      <a:r>
                        <a:rPr lang="en-IN" sz="1100" kern="1200" dirty="0">
                          <a:solidFill>
                            <a:schemeClr val="dk1"/>
                          </a:solidFill>
                          <a:effectLst/>
                          <a:latin typeface="Times New Roman" panose="02020603050405020304" pitchFamily="18" charset="0"/>
                          <a:cs typeface="Times New Roman" panose="02020603050405020304" pitchFamily="18" charset="0"/>
                        </a:rPr>
                        <a:t> </a:t>
                      </a:r>
                      <a:r>
                        <a:rPr lang="en-IN" sz="1100" kern="1200" dirty="0" err="1">
                          <a:solidFill>
                            <a:schemeClr val="dk1"/>
                          </a:solidFill>
                          <a:effectLst/>
                          <a:latin typeface="Times New Roman" panose="02020603050405020304" pitchFamily="18" charset="0"/>
                          <a:cs typeface="Times New Roman" panose="02020603050405020304" pitchFamily="18" charset="0"/>
                        </a:rPr>
                        <a:t>Dhanaraju</a:t>
                      </a:r>
                      <a:r>
                        <a:rPr lang="en-IN" sz="1100" kern="1200" dirty="0">
                          <a:solidFill>
                            <a:schemeClr val="dk1"/>
                          </a:solidFill>
                          <a:effectLst/>
                          <a:latin typeface="Times New Roman" panose="02020603050405020304" pitchFamily="18" charset="0"/>
                          <a:cs typeface="Times New Roman" panose="02020603050405020304" pitchFamily="18" charset="0"/>
                        </a:rPr>
                        <a:t>, et.al </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2022</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Explores the use of IoT in smart farming for sustainable agriculture, discussing tools, applications, and challenges in integrating technology with traditional farming</a:t>
                      </a:r>
                      <a:r>
                        <a:rPr lang="en-IN" sz="1200" dirty="0">
                          <a:effectLst/>
                          <a:latin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3433149587"/>
                  </a:ext>
                </a:extLst>
              </a:tr>
              <a:tr h="624214">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Smart Farming Using Machine Learning Algorithms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cs typeface="Times New Roman" panose="02020603050405020304" pitchFamily="18" charset="0"/>
                        </a:rPr>
                        <a:t>Vibha Pawar</a:t>
                      </a:r>
                      <a:r>
                        <a:rPr lang="en-IN" sz="1100" kern="1200" baseline="30000" dirty="0">
                          <a:solidFill>
                            <a:schemeClr val="dk1"/>
                          </a:solidFill>
                          <a:effectLst/>
                          <a:latin typeface="Times New Roman" panose="02020603050405020304" pitchFamily="18" charset="0"/>
                          <a:cs typeface="Times New Roman" panose="02020603050405020304" pitchFamily="18" charset="0"/>
                        </a:rPr>
                        <a:t>  </a:t>
                      </a:r>
                      <a:r>
                        <a:rPr lang="en-IN" sz="1100" kern="1200" dirty="0">
                          <a:solidFill>
                            <a:schemeClr val="dk1"/>
                          </a:solidFill>
                          <a:effectLst/>
                          <a:latin typeface="Times New Roman" panose="02020603050405020304" pitchFamily="18" charset="0"/>
                          <a:cs typeface="Times New Roman" panose="02020603050405020304" pitchFamily="18" charset="0"/>
                        </a:rPr>
                        <a:t>,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2023</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Focuses on using machine learning algorithms to predict crop yield, aiding farmers in making informed decisions before cultivation.</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3550074908"/>
                  </a:ext>
                </a:extLst>
              </a:tr>
              <a:tr h="634498">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Smart farming based on IoT to predict conditions using machine learning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err="1">
                          <a:solidFill>
                            <a:schemeClr val="dk1"/>
                          </a:solidFill>
                          <a:effectLst/>
                          <a:latin typeface="Times New Roman" panose="02020603050405020304" pitchFamily="18" charset="0"/>
                          <a:cs typeface="Times New Roman" panose="02020603050405020304" pitchFamily="18" charset="0"/>
                        </a:rPr>
                        <a:t>Mochammad</a:t>
                      </a:r>
                      <a:r>
                        <a:rPr lang="en-IN" sz="1100" kern="1200" dirty="0">
                          <a:solidFill>
                            <a:schemeClr val="dk1"/>
                          </a:solidFill>
                          <a:effectLst/>
                          <a:latin typeface="Times New Roman" panose="02020603050405020304" pitchFamily="18" charset="0"/>
                          <a:cs typeface="Times New Roman" panose="02020603050405020304" pitchFamily="18" charset="0"/>
                        </a:rPr>
                        <a:t> Haldi </a:t>
                      </a:r>
                      <a:r>
                        <a:rPr lang="en-IN" sz="1100" kern="1200" dirty="0" err="1">
                          <a:solidFill>
                            <a:schemeClr val="dk1"/>
                          </a:solidFill>
                          <a:effectLst/>
                          <a:latin typeface="Times New Roman" panose="02020603050405020304" pitchFamily="18" charset="0"/>
                          <a:cs typeface="Times New Roman" panose="02020603050405020304" pitchFamily="18" charset="0"/>
                        </a:rPr>
                        <a:t>Widinto</a:t>
                      </a:r>
                      <a:r>
                        <a:rPr lang="en-IN" sz="1100" kern="1200" baseline="30000" dirty="0">
                          <a:solidFill>
                            <a:schemeClr val="dk1"/>
                          </a:solidFill>
                          <a:effectLst/>
                          <a:latin typeface="Times New Roman" panose="02020603050405020304" pitchFamily="18" charset="0"/>
                          <a:cs typeface="Times New Roman" panose="02020603050405020304" pitchFamily="18" charset="0"/>
                        </a:rPr>
                        <a:t> </a:t>
                      </a:r>
                      <a:r>
                        <a:rPr lang="en-IN" sz="1100" kern="1200" dirty="0">
                          <a:solidFill>
                            <a:schemeClr val="dk1"/>
                          </a:solidFill>
                          <a:effectLst/>
                          <a:latin typeface="Times New Roman" panose="02020603050405020304" pitchFamily="18" charset="0"/>
                          <a:cs typeface="Times New Roman" panose="02020603050405020304" pitchFamily="18" charset="0"/>
                        </a:rPr>
                        <a:t>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2024</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Investigates the use of machine learning algorithms within IoT-based smart farming to predict agricultural conditions, particularly soil conditions.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2560730691"/>
                  </a:ext>
                </a:extLst>
              </a:tr>
              <a:tr h="624214">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Prospect of Machine Learning in Smart Farming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cs typeface="Times New Roman" panose="02020603050405020304" pitchFamily="18" charset="0"/>
                        </a:rPr>
                        <a:t>Prajwal R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2021</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Reviews the role of machine learning in smart farming, emphasizing its potential to enhance productivity and sustainability in agriculture.</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552178742"/>
                  </a:ext>
                </a:extLst>
              </a:tr>
            </a:tbl>
          </a:graphicData>
        </a:graphic>
      </p:graphicFrame>
    </p:spTree>
    <p:extLst>
      <p:ext uri="{BB962C8B-B14F-4D97-AF65-F5344CB8AC3E}">
        <p14:creationId xmlns:p14="http://schemas.microsoft.com/office/powerpoint/2010/main" val="196124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88AC2-0350-B0CD-0BF6-431DF3CD6D4A}"/>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46D6FBBB-485D-A3CF-05D1-7C5FB7524A3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6C9D680-DCE7-9E3E-9BCD-4C7FDF6A88D0}"/>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81352495-7FAA-18AA-C2BA-1411824EBD1A}"/>
              </a:ext>
            </a:extLst>
          </p:cNvPr>
          <p:cNvSpPr>
            <a:spLocks noGrp="1"/>
          </p:cNvSpPr>
          <p:nvPr>
            <p:ph type="body" sz="quarter" idx="14"/>
          </p:nvPr>
        </p:nvSpPr>
        <p:spPr/>
        <p:txBody>
          <a:bodyPr/>
          <a:lstStyle/>
          <a:p>
            <a:endParaRPr lang="en-IN"/>
          </a:p>
        </p:txBody>
      </p:sp>
      <p:sp>
        <p:nvSpPr>
          <p:cNvPr id="6" name="Picture Placeholder 5">
            <a:extLst>
              <a:ext uri="{FF2B5EF4-FFF2-40B4-BE49-F238E27FC236}">
                <a16:creationId xmlns:a16="http://schemas.microsoft.com/office/drawing/2014/main" id="{62E621B9-4820-546D-3736-0C002CAE63E5}"/>
              </a:ext>
            </a:extLst>
          </p:cNvPr>
          <p:cNvSpPr>
            <a:spLocks noGrp="1"/>
          </p:cNvSpPr>
          <p:nvPr>
            <p:ph type="pic" sz="quarter" idx="15"/>
          </p:nvPr>
        </p:nvSpPr>
        <p:spPr/>
      </p:sp>
      <p:graphicFrame>
        <p:nvGraphicFramePr>
          <p:cNvPr id="8" name="Table 7">
            <a:extLst>
              <a:ext uri="{FF2B5EF4-FFF2-40B4-BE49-F238E27FC236}">
                <a16:creationId xmlns:a16="http://schemas.microsoft.com/office/drawing/2014/main" id="{66E5B7D0-30EA-A401-AE57-1ACAD682E781}"/>
              </a:ext>
            </a:extLst>
          </p:cNvPr>
          <p:cNvGraphicFramePr>
            <a:graphicFrameLocks noGrp="1"/>
          </p:cNvGraphicFramePr>
          <p:nvPr>
            <p:extLst>
              <p:ext uri="{D42A27DB-BD31-4B8C-83A1-F6EECF244321}">
                <p14:modId xmlns:p14="http://schemas.microsoft.com/office/powerpoint/2010/main" val="4130538716"/>
              </p:ext>
            </p:extLst>
          </p:nvPr>
        </p:nvGraphicFramePr>
        <p:xfrm>
          <a:off x="1" y="1"/>
          <a:ext cx="12191998" cy="7040218"/>
        </p:xfrm>
        <a:graphic>
          <a:graphicData uri="http://schemas.openxmlformats.org/drawingml/2006/table">
            <a:tbl>
              <a:tblPr firstRow="1" firstCol="1" bandRow="1">
                <a:tableStyleId>{5C22544A-7EE6-4342-B048-85BDC9FD1C3A}</a:tableStyleId>
              </a:tblPr>
              <a:tblGrid>
                <a:gridCol w="3561106">
                  <a:extLst>
                    <a:ext uri="{9D8B030D-6E8A-4147-A177-3AD203B41FA5}">
                      <a16:colId xmlns:a16="http://schemas.microsoft.com/office/drawing/2014/main" val="1251071148"/>
                    </a:ext>
                  </a:extLst>
                </a:gridCol>
                <a:gridCol w="2876964">
                  <a:extLst>
                    <a:ext uri="{9D8B030D-6E8A-4147-A177-3AD203B41FA5}">
                      <a16:colId xmlns:a16="http://schemas.microsoft.com/office/drawing/2014/main" val="3581772074"/>
                    </a:ext>
                  </a:extLst>
                </a:gridCol>
                <a:gridCol w="2876964">
                  <a:extLst>
                    <a:ext uri="{9D8B030D-6E8A-4147-A177-3AD203B41FA5}">
                      <a16:colId xmlns:a16="http://schemas.microsoft.com/office/drawing/2014/main" val="1069932843"/>
                    </a:ext>
                  </a:extLst>
                </a:gridCol>
                <a:gridCol w="2876964">
                  <a:extLst>
                    <a:ext uri="{9D8B030D-6E8A-4147-A177-3AD203B41FA5}">
                      <a16:colId xmlns:a16="http://schemas.microsoft.com/office/drawing/2014/main" val="1910792365"/>
                    </a:ext>
                  </a:extLst>
                </a:gridCol>
              </a:tblGrid>
              <a:tr h="267061">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Title</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Authors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Year</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Focus/Findings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2841714216"/>
                  </a:ext>
                </a:extLst>
              </a:tr>
              <a:tr h="880213">
                <a:tc>
                  <a:txBody>
                    <a:bodyPr/>
                    <a:lstStyle/>
                    <a:p>
                      <a:pPr>
                        <a:lnSpc>
                          <a:spcPct val="115000"/>
                        </a:lnSpc>
                        <a:spcAft>
                          <a:spcPts val="1000"/>
                        </a:spcAft>
                        <a:buNone/>
                      </a:pPr>
                      <a:r>
                        <a:rPr lang="en-IN" sz="1100" b="1" kern="1200" dirty="0">
                          <a:solidFill>
                            <a:schemeClr val="lt1"/>
                          </a:solidFill>
                          <a:effectLst/>
                          <a:latin typeface="Times New Roman" panose="02020603050405020304" pitchFamily="18" charset="0"/>
                          <a:ea typeface="+mn-ea"/>
                          <a:cs typeface="Times New Roman" panose="02020603050405020304" pitchFamily="18" charset="0"/>
                        </a:rPr>
                        <a:t>The robust and efficient Machine learning model for smart farming decisions and allied intelligent agriculture decisions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err="1">
                          <a:solidFill>
                            <a:schemeClr val="dk1"/>
                          </a:solidFill>
                          <a:effectLst/>
                          <a:latin typeface="Times New Roman" panose="02020603050405020304" pitchFamily="18" charset="0"/>
                          <a:ea typeface="+mn-ea"/>
                          <a:cs typeface="Times New Roman" panose="02020603050405020304" pitchFamily="18" charset="0"/>
                        </a:rPr>
                        <a:t>Shraban</a:t>
                      </a:r>
                      <a:r>
                        <a:rPr lang="en-IN" sz="1100" kern="1200" dirty="0">
                          <a:solidFill>
                            <a:schemeClr val="dk1"/>
                          </a:solidFill>
                          <a:effectLst/>
                          <a:latin typeface="Times New Roman" panose="02020603050405020304" pitchFamily="18" charset="0"/>
                          <a:ea typeface="+mn-ea"/>
                          <a:cs typeface="Times New Roman" panose="02020603050405020304" pitchFamily="18" charset="0"/>
                        </a:rPr>
                        <a:t> Kumar </a:t>
                      </a:r>
                      <a:r>
                        <a:rPr lang="en-IN" sz="1100" kern="1200" dirty="0" err="1">
                          <a:solidFill>
                            <a:schemeClr val="dk1"/>
                          </a:solidFill>
                          <a:effectLst/>
                          <a:latin typeface="Times New Roman" panose="02020603050405020304" pitchFamily="18" charset="0"/>
                          <a:ea typeface="+mn-ea"/>
                          <a:cs typeface="Times New Roman" panose="02020603050405020304" pitchFamily="18" charset="0"/>
                        </a:rPr>
                        <a:t>Apat</a:t>
                      </a:r>
                      <a:r>
                        <a:rPr lang="en-IN" sz="1100" kern="1200" dirty="0">
                          <a:solidFill>
                            <a:schemeClr val="dk1"/>
                          </a:solidFill>
                          <a:effectLst/>
                          <a:latin typeface="Times New Roman" panose="02020603050405020304" pitchFamily="18" charset="0"/>
                          <a:ea typeface="+mn-ea"/>
                          <a:cs typeface="Times New Roman" panose="02020603050405020304" pitchFamily="18" charset="0"/>
                        </a:rPr>
                        <a:t>,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2022</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ea typeface="+mn-ea"/>
                          <a:cs typeface="Times New Roman" panose="02020603050405020304" pitchFamily="18" charset="0"/>
                        </a:rPr>
                        <a:t>Proposing a novel machine learning approach for crop yield prediction using IoT-sensed data. Random Forest and Sigmoid activation showed high accuracy for crop yield prediction.</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1416924986"/>
                  </a:ext>
                </a:extLst>
              </a:tr>
              <a:tr h="1084597">
                <a:tc>
                  <a:txBody>
                    <a:bodyPr/>
                    <a:lstStyle/>
                    <a:p>
                      <a:pPr>
                        <a:lnSpc>
                          <a:spcPct val="115000"/>
                        </a:lnSpc>
                        <a:spcAft>
                          <a:spcPts val="1000"/>
                        </a:spcAft>
                        <a:buNone/>
                      </a:pPr>
                      <a:r>
                        <a:rPr lang="en-IN" sz="1100" b="1" kern="1200" dirty="0">
                          <a:solidFill>
                            <a:schemeClr val="lt1"/>
                          </a:solidFill>
                          <a:effectLst/>
                          <a:latin typeface="Times New Roman" panose="02020603050405020304" pitchFamily="18" charset="0"/>
                          <a:ea typeface="+mn-ea"/>
                          <a:cs typeface="Times New Roman" panose="02020603050405020304" pitchFamily="18" charset="0"/>
                        </a:rPr>
                        <a:t>Smart Agriculture Using IoT and Machine Learning</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ea typeface="+mn-ea"/>
                          <a:cs typeface="Times New Roman" panose="02020603050405020304" pitchFamily="18" charset="0"/>
                        </a:rPr>
                        <a:t>Dr. Rekha J Patil,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2023</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ea typeface="+mn-ea"/>
                          <a:cs typeface="Times New Roman" panose="02020603050405020304" pitchFamily="18" charset="0"/>
                        </a:rPr>
                        <a:t>Overview of a smart agriculture system using IoT and ML to maximize crop yields and product quality by real-time monitoring of soil moisture, temperature, pH levels, and water storage levels.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3225427077"/>
                  </a:ext>
                </a:extLst>
              </a:tr>
              <a:tr h="1101830">
                <a:tc>
                  <a:txBody>
                    <a:bodyPr/>
                    <a:lstStyle/>
                    <a:p>
                      <a:pPr>
                        <a:lnSpc>
                          <a:spcPct val="115000"/>
                        </a:lnSpc>
                        <a:spcAft>
                          <a:spcPts val="1000"/>
                        </a:spcAft>
                        <a:buNone/>
                      </a:pPr>
                      <a:r>
                        <a:rPr lang="en-IN" sz="1100" b="1" kern="1200" dirty="0">
                          <a:solidFill>
                            <a:schemeClr val="lt1"/>
                          </a:solidFill>
                          <a:effectLst/>
                          <a:latin typeface="Times New Roman" panose="02020603050405020304" pitchFamily="18" charset="0"/>
                          <a:ea typeface="+mn-ea"/>
                          <a:cs typeface="Times New Roman" panose="02020603050405020304" pitchFamily="18" charset="0"/>
                        </a:rPr>
                        <a:t>Evaluation of Machine Learning Approaches for Precision Farming in Smart Agriculture System: A Comprehensive review</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dirty="0">
                          <a:solidFill>
                            <a:srgbClr val="1B1C1D"/>
                          </a:solidFill>
                          <a:effectLst/>
                          <a:latin typeface="Times New Roman" panose="02020603050405020304" pitchFamily="18" charset="0"/>
                          <a:ea typeface="Google Sans Text"/>
                          <a:cs typeface="Times New Roman" panose="02020603050405020304" pitchFamily="18" charset="0"/>
                        </a:rPr>
                        <a:t>Ghulam Mohyuddin, et.al</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2024</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dirty="0">
                          <a:solidFill>
                            <a:srgbClr val="1B1C1D"/>
                          </a:solidFill>
                          <a:effectLst/>
                          <a:latin typeface="Times New Roman" panose="02020603050405020304" pitchFamily="18" charset="0"/>
                          <a:ea typeface="Google Sans Text"/>
                          <a:cs typeface="Times New Roman" panose="02020603050405020304" pitchFamily="18" charset="0"/>
                        </a:rPr>
                        <a:t>Comprehensive review of ICT and ML's role in precision farming for smart agriculture, focusing on ML algorithms for environmental data analysis, crop prediction, disease detection, and irrigation optimization to maximize productivity and minimize environmental impact.</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4236804815"/>
                  </a:ext>
                </a:extLst>
              </a:tr>
              <a:tr h="1084597">
                <a:tc>
                  <a:txBody>
                    <a:bodyPr/>
                    <a:lstStyle/>
                    <a:p>
                      <a:pPr>
                        <a:lnSpc>
                          <a:spcPct val="115000"/>
                        </a:lnSpc>
                        <a:spcAft>
                          <a:spcPts val="1000"/>
                        </a:spcAft>
                        <a:buNone/>
                      </a:pPr>
                      <a:r>
                        <a:rPr lang="en-IN" sz="1100" b="1" kern="1200" dirty="0">
                          <a:solidFill>
                            <a:schemeClr val="lt1"/>
                          </a:solidFill>
                          <a:effectLst/>
                          <a:latin typeface="Times New Roman" panose="02020603050405020304" pitchFamily="18" charset="0"/>
                          <a:ea typeface="+mn-ea"/>
                          <a:cs typeface="Times New Roman" panose="02020603050405020304" pitchFamily="18" charset="0"/>
                        </a:rPr>
                        <a:t>Integration of Wireless Sensor Networks, Internet of Things, Artificial Intelligence, and Deep Learning in Smart Agriculture: A Comprehensive Survey</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ea typeface="+mn-ea"/>
                          <a:cs typeface="Times New Roman" panose="02020603050405020304" pitchFamily="18" charset="0"/>
                        </a:rPr>
                        <a:t>Mushtaque Ahmed Rahu,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2020</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dirty="0">
                          <a:solidFill>
                            <a:srgbClr val="1B1C1D"/>
                          </a:solidFill>
                          <a:effectLst/>
                          <a:latin typeface="Times New Roman" panose="02020603050405020304" pitchFamily="18" charset="0"/>
                          <a:ea typeface="Google Sans Text"/>
                          <a:cs typeface="Times New Roman" panose="02020603050405020304" pitchFamily="18" charset="0"/>
                        </a:rPr>
                        <a:t>Survey exploring the integration of WSNs, IoT, AI, and DL in smart agriculture to enhance efficiency, productivity, and sustainability. ML algorithms provide predictive analytics for crop management, disease detection, and resource utilization, while DL models aid in image recognition for crop monitoring and yield prediction.</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3214227966"/>
                  </a:ext>
                </a:extLst>
              </a:tr>
              <a:tr h="897446">
                <a:tc>
                  <a:txBody>
                    <a:bodyPr/>
                    <a:lstStyle/>
                    <a:p>
                      <a:pPr>
                        <a:lnSpc>
                          <a:spcPct val="115000"/>
                        </a:lnSpc>
                        <a:spcAft>
                          <a:spcPts val="1000"/>
                        </a:spcAft>
                        <a:buNone/>
                      </a:pPr>
                      <a:r>
                        <a:rPr lang="en-IN" sz="1100" b="1" kern="1200" dirty="0">
                          <a:solidFill>
                            <a:schemeClr val="lt1"/>
                          </a:solidFill>
                          <a:effectLst/>
                          <a:latin typeface="Times New Roman" panose="02020603050405020304" pitchFamily="18" charset="0"/>
                          <a:ea typeface="+mn-ea"/>
                          <a:cs typeface="Times New Roman" panose="02020603050405020304" pitchFamily="18" charset="0"/>
                        </a:rPr>
                        <a:t>Farming in the Digital Age: Smart Agriculture with AI and IoT</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kern="1200" dirty="0">
                          <a:solidFill>
                            <a:schemeClr val="dk1"/>
                          </a:solidFill>
                          <a:effectLst/>
                          <a:latin typeface="Times New Roman" panose="02020603050405020304" pitchFamily="18" charset="0"/>
                          <a:ea typeface="+mn-ea"/>
                          <a:cs typeface="Times New Roman" panose="02020603050405020304" pitchFamily="18" charset="0"/>
                        </a:rPr>
                        <a:t>Ali Ashoor Issa, et.al</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2024</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dirty="0">
                          <a:solidFill>
                            <a:srgbClr val="1B1C1D"/>
                          </a:solidFill>
                          <a:effectLst/>
                          <a:latin typeface="Times New Roman" panose="02020603050405020304" pitchFamily="18" charset="0"/>
                          <a:ea typeface="Google Sans Text"/>
                          <a:cs typeface="Times New Roman" panose="02020603050405020304" pitchFamily="18" charset="0"/>
                        </a:rPr>
                        <a:t>Review article on the transformative role of AI and IoT in modern agriculture, highlighting the integration of AI, IoT devices, machine learning, and sensor technology to enhance farming efficiency and productivity. Discusses the use of robotics, drones for crop monitoring, and smart irrigation systems leveraging real-time data.</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379461152"/>
                  </a:ext>
                </a:extLst>
              </a:tr>
            </a:tbl>
          </a:graphicData>
        </a:graphic>
      </p:graphicFrame>
    </p:spTree>
    <p:extLst>
      <p:ext uri="{BB962C8B-B14F-4D97-AF65-F5344CB8AC3E}">
        <p14:creationId xmlns:p14="http://schemas.microsoft.com/office/powerpoint/2010/main" val="3398901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D68D-985E-6A0C-E0D9-6F9BABEC2879}"/>
              </a:ext>
            </a:extLst>
          </p:cNvPr>
          <p:cNvSpPr>
            <a:spLocks noGrp="1"/>
          </p:cNvSpPr>
          <p:nvPr>
            <p:ph type="title"/>
          </p:nvPr>
        </p:nvSpPr>
        <p:spPr/>
        <p:txBody>
          <a:bodyPr/>
          <a:lstStyle/>
          <a:p>
            <a:endParaRPr lang="en-IN"/>
          </a:p>
        </p:txBody>
      </p:sp>
      <p:sp>
        <p:nvSpPr>
          <p:cNvPr id="3" name="Footer Placeholder 2">
            <a:extLst>
              <a:ext uri="{FF2B5EF4-FFF2-40B4-BE49-F238E27FC236}">
                <a16:creationId xmlns:a16="http://schemas.microsoft.com/office/drawing/2014/main" id="{B56314BA-721A-EBBE-0D55-8EB90E9A025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730C805-4B37-CA4A-DB95-49A8AD5B03ED}"/>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5" name="Text Placeholder 4">
            <a:extLst>
              <a:ext uri="{FF2B5EF4-FFF2-40B4-BE49-F238E27FC236}">
                <a16:creationId xmlns:a16="http://schemas.microsoft.com/office/drawing/2014/main" id="{02EC2CFE-AABE-5CB2-0CB9-FDC57CA6919B}"/>
              </a:ext>
            </a:extLst>
          </p:cNvPr>
          <p:cNvSpPr>
            <a:spLocks noGrp="1"/>
          </p:cNvSpPr>
          <p:nvPr>
            <p:ph type="body" sz="quarter" idx="14"/>
          </p:nvPr>
        </p:nvSpPr>
        <p:spPr/>
        <p:txBody>
          <a:bodyPr/>
          <a:lstStyle/>
          <a:p>
            <a:endParaRPr lang="en-IN"/>
          </a:p>
        </p:txBody>
      </p:sp>
      <p:sp>
        <p:nvSpPr>
          <p:cNvPr id="6" name="Picture Placeholder 5">
            <a:extLst>
              <a:ext uri="{FF2B5EF4-FFF2-40B4-BE49-F238E27FC236}">
                <a16:creationId xmlns:a16="http://schemas.microsoft.com/office/drawing/2014/main" id="{645E9584-0BD8-2CAD-6231-31A20970868B}"/>
              </a:ext>
            </a:extLst>
          </p:cNvPr>
          <p:cNvSpPr>
            <a:spLocks noGrp="1"/>
          </p:cNvSpPr>
          <p:nvPr>
            <p:ph type="pic" sz="quarter" idx="15"/>
          </p:nvPr>
        </p:nvSpPr>
        <p:spPr/>
      </p:sp>
      <p:graphicFrame>
        <p:nvGraphicFramePr>
          <p:cNvPr id="7" name="Table 6">
            <a:extLst>
              <a:ext uri="{FF2B5EF4-FFF2-40B4-BE49-F238E27FC236}">
                <a16:creationId xmlns:a16="http://schemas.microsoft.com/office/drawing/2014/main" id="{6CB164CA-A78C-CE74-83B4-5D112BDA94CC}"/>
              </a:ext>
            </a:extLst>
          </p:cNvPr>
          <p:cNvGraphicFramePr>
            <a:graphicFrameLocks noGrp="1"/>
          </p:cNvGraphicFramePr>
          <p:nvPr>
            <p:extLst>
              <p:ext uri="{D42A27DB-BD31-4B8C-83A1-F6EECF244321}">
                <p14:modId xmlns:p14="http://schemas.microsoft.com/office/powerpoint/2010/main" val="2612419397"/>
              </p:ext>
            </p:extLst>
          </p:nvPr>
        </p:nvGraphicFramePr>
        <p:xfrm>
          <a:off x="0" y="-74644"/>
          <a:ext cx="13030197" cy="8026094"/>
        </p:xfrm>
        <a:graphic>
          <a:graphicData uri="http://schemas.openxmlformats.org/drawingml/2006/table">
            <a:tbl>
              <a:tblPr firstRow="1" firstCol="1" bandRow="1">
                <a:tableStyleId>{5C22544A-7EE6-4342-B048-85BDC9FD1C3A}</a:tableStyleId>
              </a:tblPr>
              <a:tblGrid>
                <a:gridCol w="3805932">
                  <a:extLst>
                    <a:ext uri="{9D8B030D-6E8A-4147-A177-3AD203B41FA5}">
                      <a16:colId xmlns:a16="http://schemas.microsoft.com/office/drawing/2014/main" val="1280419219"/>
                    </a:ext>
                  </a:extLst>
                </a:gridCol>
                <a:gridCol w="3074755">
                  <a:extLst>
                    <a:ext uri="{9D8B030D-6E8A-4147-A177-3AD203B41FA5}">
                      <a16:colId xmlns:a16="http://schemas.microsoft.com/office/drawing/2014/main" val="124415761"/>
                    </a:ext>
                  </a:extLst>
                </a:gridCol>
                <a:gridCol w="3074755">
                  <a:extLst>
                    <a:ext uri="{9D8B030D-6E8A-4147-A177-3AD203B41FA5}">
                      <a16:colId xmlns:a16="http://schemas.microsoft.com/office/drawing/2014/main" val="4071812768"/>
                    </a:ext>
                  </a:extLst>
                </a:gridCol>
                <a:gridCol w="3074755">
                  <a:extLst>
                    <a:ext uri="{9D8B030D-6E8A-4147-A177-3AD203B41FA5}">
                      <a16:colId xmlns:a16="http://schemas.microsoft.com/office/drawing/2014/main" val="2583431251"/>
                    </a:ext>
                  </a:extLst>
                </a:gridCol>
              </a:tblGrid>
              <a:tr h="266837">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Title</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Authors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Year</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dirty="0">
                          <a:effectLst/>
                          <a:latin typeface="Times New Roman" panose="02020603050405020304" pitchFamily="18" charset="0"/>
                          <a:cs typeface="Times New Roman" panose="02020603050405020304" pitchFamily="18" charset="0"/>
                        </a:rPr>
                        <a:t>Focus/Findings</a:t>
                      </a: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45959982"/>
                  </a:ext>
                </a:extLst>
              </a:tr>
              <a:tr h="1258619">
                <a:tc>
                  <a:txBody>
                    <a:bodyPr/>
                    <a:lstStyle/>
                    <a:p>
                      <a:pPr>
                        <a:lnSpc>
                          <a:spcPct val="114000"/>
                        </a:lnSpc>
                        <a:spcBef>
                          <a:spcPts val="600"/>
                        </a:spcBef>
                        <a:spcAft>
                          <a:spcPts val="600"/>
                        </a:spcAft>
                        <a:buNone/>
                      </a:pPr>
                      <a:r>
                        <a:rPr lang="en-IN" sz="1100" b="0" dirty="0">
                          <a:solidFill>
                            <a:schemeClr val="bg1"/>
                          </a:solidFill>
                          <a:effectLst/>
                          <a:latin typeface="Times New Roman" panose="02020603050405020304" pitchFamily="18" charset="0"/>
                          <a:ea typeface="Google Sans Text"/>
                          <a:cs typeface="Times New Roman" panose="02020603050405020304" pitchFamily="18" charset="0"/>
                        </a:rPr>
                        <a:t>Smart farming for improving agricultural management</a:t>
                      </a:r>
                      <a:endParaRPr lang="en-IN" sz="11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IN" sz="1100" b="0" kern="1200" dirty="0">
                          <a:solidFill>
                            <a:schemeClr val="dk1"/>
                          </a:solidFill>
                          <a:effectLst/>
                          <a:latin typeface="Times New Roman" panose="02020603050405020304" pitchFamily="18" charset="0"/>
                          <a:ea typeface="+mn-ea"/>
                          <a:cs typeface="Times New Roman" panose="02020603050405020304" pitchFamily="18" charset="0"/>
                        </a:rPr>
                        <a:t>Elsayed Said Mohamed, et.al</a:t>
                      </a:r>
                      <a:endParaRPr lang="en-IN" sz="1100" b="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b="0" dirty="0">
                          <a:effectLst/>
                          <a:latin typeface="Times New Roman" panose="02020603050405020304" pitchFamily="18" charset="0"/>
                          <a:cs typeface="Times New Roman" panose="02020603050405020304" pitchFamily="18" charset="0"/>
                        </a:rPr>
                        <a:t>2021</a:t>
                      </a:r>
                      <a:endParaRPr lang="en-IN" sz="1100" b="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Focuses on new approaches in smart farming from 2019 to 2021, illustrating data gathering, transmission, storage, analysis, and solutions using AI, IoT, and mobile internet. Discusses smart irrigation systems, UAVs, and robots for various agricultural functions.</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2848367181"/>
                  </a:ext>
                </a:extLst>
              </a:tr>
              <a:tr h="1377269">
                <a:tc>
                  <a:txBody>
                    <a:bodyPr/>
                    <a:lstStyle/>
                    <a:p>
                      <a:pPr marL="0" marR="0" lvl="0" indent="0" algn="l" defTabSz="914400" rtl="0" eaLnBrk="1" fontAlgn="auto" latinLnBrk="0" hangingPunct="1">
                        <a:lnSpc>
                          <a:spcPct val="115000"/>
                        </a:lnSpc>
                        <a:spcBef>
                          <a:spcPts val="0"/>
                        </a:spcBef>
                        <a:spcAft>
                          <a:spcPts val="1000"/>
                        </a:spcAft>
                        <a:buClrTx/>
                        <a:buSzTx/>
                        <a:buFontTx/>
                        <a:buNone/>
                        <a:tabLst/>
                        <a:defRPr/>
                      </a:pPr>
                      <a:r>
                        <a:rPr lang="en-IN" sz="1100" b="0" dirty="0">
                          <a:solidFill>
                            <a:schemeClr val="bg1"/>
                          </a:solidFill>
                          <a:effectLst/>
                          <a:latin typeface="Times New Roman" panose="02020603050405020304" pitchFamily="18" charset="0"/>
                          <a:ea typeface="Google Sans Text"/>
                          <a:cs typeface="Times New Roman" panose="02020603050405020304" pitchFamily="18" charset="0"/>
                        </a:rPr>
                        <a:t>SMART AGRICULTURE WITH IoT</a:t>
                      </a:r>
                      <a:endParaRPr lang="en-IN" sz="11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spcAft>
                          <a:spcPts val="1000"/>
                        </a:spcAft>
                        <a:buNone/>
                      </a:pPr>
                      <a:endParaRPr lang="en-IN" sz="11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Md Jowel Rahman</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IN" sz="1100" b="0" dirty="0">
                          <a:effectLst/>
                          <a:latin typeface="Times New Roman" panose="02020603050405020304" pitchFamily="18" charset="0"/>
                          <a:cs typeface="Times New Roman" panose="02020603050405020304" pitchFamily="18" charset="0"/>
                        </a:rPr>
                        <a:t>2024</a:t>
                      </a:r>
                      <a:endParaRPr lang="en-IN" sz="1100" b="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5000"/>
                        </a:lnSpc>
                        <a:spcAft>
                          <a:spcPts val="1000"/>
                        </a:spcAft>
                        <a:buNone/>
                      </a:pPr>
                      <a:r>
                        <a:rPr lang="en-IN" sz="1100" b="0" kern="1200" dirty="0">
                          <a:solidFill>
                            <a:schemeClr val="dk1"/>
                          </a:solidFill>
                          <a:effectLst/>
                          <a:latin typeface="Times New Roman" panose="02020603050405020304" pitchFamily="18" charset="0"/>
                          <a:ea typeface="+mn-ea"/>
                          <a:cs typeface="Times New Roman" panose="02020603050405020304" pitchFamily="18" charset="0"/>
                        </a:rPr>
                        <a:t>Examines the digitalization of farming and finds ways to cultivate in challenging areas. The research explores sensor networks, data analytics, and communication technologies for real-time monitoring and control of agricultural processes, and includes a real-time demo with Arduino hardware and software.</a:t>
                      </a:r>
                      <a:endParaRPr lang="en-IN" sz="1100" b="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extLst>
                  <a:ext uri="{0D108BD9-81ED-4DB2-BD59-A6C34878D82A}">
                    <a16:rowId xmlns:a16="http://schemas.microsoft.com/office/drawing/2014/main" val="353763943"/>
                  </a:ext>
                </a:extLst>
              </a:tr>
              <a:tr h="888256">
                <a:tc>
                  <a:txBody>
                    <a:bodyPr/>
                    <a:lstStyle/>
                    <a:p>
                      <a:pPr>
                        <a:lnSpc>
                          <a:spcPct val="114000"/>
                        </a:lnSpc>
                        <a:spcBef>
                          <a:spcPts val="600"/>
                        </a:spcBef>
                        <a:spcAft>
                          <a:spcPts val="600"/>
                        </a:spcAft>
                        <a:buNone/>
                      </a:pPr>
                      <a:r>
                        <a:rPr lang="en-IN" sz="1100" b="1" kern="1200" dirty="0">
                          <a:solidFill>
                            <a:schemeClr val="bg1"/>
                          </a:solidFill>
                          <a:effectLst/>
                          <a:latin typeface="Times New Roman" panose="02020603050405020304" pitchFamily="18" charset="0"/>
                          <a:ea typeface="+mn-ea"/>
                          <a:cs typeface="Times New Roman" panose="02020603050405020304" pitchFamily="18" charset="0"/>
                        </a:rPr>
                        <a:t>MACHINE LEARNING APPLICATIONS IN IOT BASED AGRICULTURE AND SMART FARMING: A REVIEW </a:t>
                      </a:r>
                      <a:endParaRPr lang="en-IN" sz="11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4000"/>
                        </a:lnSpc>
                        <a:spcBef>
                          <a:spcPts val="600"/>
                        </a:spcBef>
                        <a:spcAft>
                          <a:spcPts val="600"/>
                        </a:spcAft>
                        <a:buNone/>
                      </a:pPr>
                      <a:r>
                        <a:rPr lang="en-IN" sz="1100" b="0" kern="1200" dirty="0" err="1">
                          <a:solidFill>
                            <a:schemeClr val="dk1"/>
                          </a:solidFill>
                          <a:effectLst/>
                          <a:latin typeface="Times New Roman" panose="02020603050405020304" pitchFamily="18" charset="0"/>
                          <a:ea typeface="+mn-ea"/>
                          <a:cs typeface="Times New Roman" panose="02020603050405020304" pitchFamily="18" charset="0"/>
                        </a:rPr>
                        <a:t>Pasan</a:t>
                      </a:r>
                      <a:r>
                        <a:rPr lang="en-IN" sz="1100" b="0" kern="1200" dirty="0">
                          <a:solidFill>
                            <a:schemeClr val="dk1"/>
                          </a:solidFill>
                          <a:effectLst/>
                          <a:latin typeface="Times New Roman" panose="02020603050405020304" pitchFamily="18" charset="0"/>
                          <a:ea typeface="+mn-ea"/>
                          <a:cs typeface="Times New Roman" panose="02020603050405020304" pitchFamily="18" charset="0"/>
                        </a:rPr>
                        <a:t> Maduranga, et.al</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US" sz="1100" b="0" dirty="0">
                          <a:effectLst/>
                          <a:latin typeface="Times New Roman" panose="02020603050405020304" pitchFamily="18" charset="0"/>
                          <a:ea typeface="MS Mincho" panose="02020609040205080304" pitchFamily="49" charset="-128"/>
                          <a:cs typeface="Times New Roman" panose="02020603050405020304" pitchFamily="18" charset="0"/>
                        </a:rPr>
                        <a:t>A</a:t>
                      </a:r>
                      <a:r>
                        <a:rPr lang="en-IN" sz="1100" b="0" dirty="0" err="1">
                          <a:effectLst/>
                          <a:latin typeface="Times New Roman" panose="02020603050405020304" pitchFamily="18" charset="0"/>
                          <a:ea typeface="MS Mincho" panose="02020609040205080304" pitchFamily="49" charset="-128"/>
                          <a:cs typeface="Times New Roman" panose="02020603050405020304" pitchFamily="18" charset="0"/>
                        </a:rPr>
                        <a:t>pril</a:t>
                      </a:r>
                      <a:r>
                        <a:rPr lang="en-IN" sz="1100" b="0" dirty="0">
                          <a:effectLst/>
                          <a:latin typeface="Times New Roman" panose="02020603050405020304" pitchFamily="18" charset="0"/>
                          <a:ea typeface="MS Mincho" panose="02020609040205080304" pitchFamily="49" charset="-128"/>
                          <a:cs typeface="Times New Roman" panose="02020603050405020304" pitchFamily="18" charset="0"/>
                        </a:rPr>
                        <a:t> 2020</a:t>
                      </a:r>
                    </a:p>
                  </a:txBody>
                  <a:tcPr marL="54485" marR="54485" marT="36323" marB="36323"/>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Review paper on IoT based smart agriculture using Machine Learning technologies for innovative research and data-driven farm management to increase productivity. </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3829689174"/>
                  </a:ext>
                </a:extLst>
              </a:tr>
              <a:tr h="1041455">
                <a:tc>
                  <a:txBody>
                    <a:bodyPr/>
                    <a:lstStyle/>
                    <a:p>
                      <a:pPr>
                        <a:lnSpc>
                          <a:spcPct val="114000"/>
                        </a:lnSpc>
                        <a:spcBef>
                          <a:spcPts val="600"/>
                        </a:spcBef>
                        <a:spcAft>
                          <a:spcPts val="600"/>
                        </a:spcAft>
                        <a:buNone/>
                      </a:pPr>
                      <a:r>
                        <a:rPr lang="en-IN" sz="1100" b="0" dirty="0">
                          <a:solidFill>
                            <a:schemeClr val="bg1"/>
                          </a:solidFill>
                          <a:effectLst/>
                          <a:latin typeface="Times New Roman" panose="02020603050405020304" pitchFamily="18" charset="0"/>
                          <a:ea typeface="Google Sans Text"/>
                          <a:cs typeface="Times New Roman" panose="02020603050405020304" pitchFamily="18" charset="0"/>
                        </a:rPr>
                        <a:t>FARMIT: continuous assessment of crop quality using machine learning and deep learning techniques for IoT-based smart farming </a:t>
                      </a:r>
                      <a:r>
                        <a:rPr lang="en-IN" sz="1200" b="0" baseline="30000" dirty="0">
                          <a:solidFill>
                            <a:schemeClr val="bg1"/>
                          </a:solidFill>
                          <a:effectLst/>
                          <a:latin typeface="Times New Roman" panose="02020603050405020304" pitchFamily="18" charset="0"/>
                          <a:ea typeface="Google Sans Text"/>
                          <a:cs typeface="Times New Roman" panose="02020603050405020304" pitchFamily="18" charset="0"/>
                        </a:rPr>
                        <a:t>5</a:t>
                      </a:r>
                      <a:endParaRPr lang="en-IN" sz="11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Ángel Luis Perales Gómez, et.al</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IN" sz="1100" b="0" dirty="0">
                          <a:effectLst/>
                          <a:latin typeface="Times New Roman" panose="02020603050405020304" pitchFamily="18" charset="0"/>
                          <a:cs typeface="Times New Roman" panose="02020603050405020304" pitchFamily="18" charset="0"/>
                        </a:rPr>
                        <a:t>2022</a:t>
                      </a:r>
                      <a:endParaRPr lang="en-IN" sz="1100" b="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Presents a novel architecture based on IoT and Machine Learning/Deep Learning technologies for continuous assessment of agricultural crop quality, divided into three layers that gather, process, and </a:t>
                      </a:r>
                      <a:r>
                        <a:rPr lang="en-IN" sz="1100" b="0" dirty="0" err="1">
                          <a:solidFill>
                            <a:srgbClr val="1B1C1D"/>
                          </a:solidFill>
                          <a:effectLst/>
                          <a:latin typeface="Times New Roman" panose="02020603050405020304" pitchFamily="18" charset="0"/>
                          <a:ea typeface="Google Sans Text"/>
                          <a:cs typeface="Times New Roman" panose="02020603050405020304" pitchFamily="18" charset="0"/>
                        </a:rPr>
                        <a:t>analyze</a:t>
                      </a: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 data from different sources. </a:t>
                      </a:r>
                      <a:r>
                        <a:rPr lang="en-IN" sz="1200" b="0" baseline="30000" dirty="0">
                          <a:solidFill>
                            <a:srgbClr val="575B5F"/>
                          </a:solidFill>
                          <a:effectLst/>
                          <a:latin typeface="Times New Roman" panose="02020603050405020304" pitchFamily="18" charset="0"/>
                          <a:ea typeface="Google Sans Text"/>
                          <a:cs typeface="Times New Roman" panose="02020603050405020304" pitchFamily="18" charset="0"/>
                        </a:rPr>
                        <a:t>8888</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4183499068"/>
                  </a:ext>
                </a:extLst>
              </a:tr>
              <a:tr h="1457790">
                <a:tc>
                  <a:txBody>
                    <a:bodyPr/>
                    <a:lstStyle/>
                    <a:p>
                      <a:pPr>
                        <a:lnSpc>
                          <a:spcPct val="114000"/>
                        </a:lnSpc>
                        <a:spcBef>
                          <a:spcPts val="600"/>
                        </a:spcBef>
                        <a:spcAft>
                          <a:spcPts val="600"/>
                        </a:spcAft>
                        <a:buNone/>
                      </a:pPr>
                      <a:r>
                        <a:rPr lang="en-IN" sz="1100" b="0" dirty="0">
                          <a:solidFill>
                            <a:schemeClr val="bg1"/>
                          </a:solidFill>
                          <a:effectLst/>
                          <a:latin typeface="Times New Roman" panose="02020603050405020304" pitchFamily="18" charset="0"/>
                          <a:ea typeface="Google Sans Text"/>
                          <a:cs typeface="Times New Roman" panose="02020603050405020304" pitchFamily="18" charset="0"/>
                        </a:rPr>
                        <a:t>A comprehensive analysis on IoT based smart farming solutions using machine learning algorithms </a:t>
                      </a:r>
                      <a:r>
                        <a:rPr lang="en-IN" sz="1200" b="0" baseline="30000" dirty="0">
                          <a:solidFill>
                            <a:schemeClr val="bg1"/>
                          </a:solidFill>
                          <a:effectLst/>
                          <a:latin typeface="Times New Roman" panose="02020603050405020304" pitchFamily="18" charset="0"/>
                          <a:ea typeface="Google Sans Text"/>
                          <a:cs typeface="Times New Roman" panose="02020603050405020304" pitchFamily="18" charset="0"/>
                        </a:rPr>
                        <a:t>9</a:t>
                      </a:r>
                      <a:endParaRPr lang="en-IN" sz="11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Ahamed Ali </a:t>
                      </a:r>
                      <a:r>
                        <a:rPr lang="en-IN" sz="1100" b="0" dirty="0" err="1">
                          <a:solidFill>
                            <a:srgbClr val="1B1C1D"/>
                          </a:solidFill>
                          <a:effectLst/>
                          <a:latin typeface="Times New Roman" panose="02020603050405020304" pitchFamily="18" charset="0"/>
                          <a:ea typeface="Google Sans Text"/>
                          <a:cs typeface="Times New Roman" panose="02020603050405020304" pitchFamily="18" charset="0"/>
                        </a:rPr>
                        <a:t>Samsu</a:t>
                      </a: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 </a:t>
                      </a:r>
                      <a:r>
                        <a:rPr lang="en-IN" sz="1100" b="0" dirty="0" err="1">
                          <a:solidFill>
                            <a:srgbClr val="1B1C1D"/>
                          </a:solidFill>
                          <a:effectLst/>
                          <a:latin typeface="Times New Roman" panose="02020603050405020304" pitchFamily="18" charset="0"/>
                          <a:ea typeface="Google Sans Text"/>
                          <a:cs typeface="Times New Roman" panose="02020603050405020304" pitchFamily="18" charset="0"/>
                        </a:rPr>
                        <a:t>Aliar</a:t>
                      </a: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 et.al</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US" sz="1100" b="0" dirty="0">
                          <a:effectLst/>
                          <a:latin typeface="Times New Roman" panose="02020603050405020304" pitchFamily="18" charset="0"/>
                          <a:ea typeface="MS Mincho" panose="02020609040205080304" pitchFamily="49" charset="-128"/>
                          <a:cs typeface="Times New Roman" panose="02020603050405020304" pitchFamily="18" charset="0"/>
                        </a:rPr>
                        <a:t>J</a:t>
                      </a:r>
                      <a:r>
                        <a:rPr lang="en-IN" sz="1100" b="0" dirty="0" err="1">
                          <a:effectLst/>
                          <a:latin typeface="Times New Roman" panose="02020603050405020304" pitchFamily="18" charset="0"/>
                          <a:ea typeface="MS Mincho" panose="02020609040205080304" pitchFamily="49" charset="-128"/>
                          <a:cs typeface="Times New Roman" panose="02020603050405020304" pitchFamily="18" charset="0"/>
                        </a:rPr>
                        <a:t>une</a:t>
                      </a:r>
                      <a:r>
                        <a:rPr lang="en-IN" sz="1100" b="0" dirty="0">
                          <a:effectLst/>
                          <a:latin typeface="Times New Roman" panose="02020603050405020304" pitchFamily="18" charset="0"/>
                          <a:ea typeface="MS Mincho" panose="02020609040205080304" pitchFamily="49" charset="-128"/>
                          <a:cs typeface="Times New Roman" panose="02020603050405020304" pitchFamily="18" charset="0"/>
                        </a:rPr>
                        <a:t> 2022</a:t>
                      </a:r>
                    </a:p>
                  </a:txBody>
                  <a:tcPr marL="54485" marR="54485" marT="36323" marB="36323"/>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Discusses smart agriculture/farming as an approach using current information and communication technology to improve agricultural product production and quality with minimum human involvement and lower cost, primarily based on IoT technology for continuous monitoring. </a:t>
                      </a:r>
                      <a:r>
                        <a:rPr lang="en-IN" sz="1200" b="0" baseline="30000" dirty="0">
                          <a:solidFill>
                            <a:srgbClr val="575B5F"/>
                          </a:solidFill>
                          <a:effectLst/>
                          <a:latin typeface="Times New Roman" panose="02020603050405020304" pitchFamily="18" charset="0"/>
                          <a:ea typeface="Google Sans Text"/>
                          <a:cs typeface="Times New Roman" panose="02020603050405020304" pitchFamily="18" charset="0"/>
                        </a:rPr>
                        <a:t>12</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2569865791"/>
                  </a:ext>
                </a:extLst>
              </a:tr>
              <a:tr h="1566035">
                <a:tc>
                  <a:txBody>
                    <a:bodyPr/>
                    <a:lstStyle/>
                    <a:p>
                      <a:pPr>
                        <a:lnSpc>
                          <a:spcPct val="114000"/>
                        </a:lnSpc>
                        <a:spcBef>
                          <a:spcPts val="600"/>
                        </a:spcBef>
                        <a:spcAft>
                          <a:spcPts val="600"/>
                        </a:spcAft>
                        <a:buNone/>
                      </a:pPr>
                      <a:r>
                        <a:rPr lang="en-IN" sz="1100" b="0" dirty="0">
                          <a:solidFill>
                            <a:schemeClr val="bg1"/>
                          </a:solidFill>
                          <a:effectLst/>
                          <a:latin typeface="Times New Roman" panose="02020603050405020304" pitchFamily="18" charset="0"/>
                          <a:ea typeface="Google Sans Text"/>
                          <a:cs typeface="Times New Roman" panose="02020603050405020304" pitchFamily="18" charset="0"/>
                        </a:rPr>
                        <a:t>Internet of Things (IoT)-Enabled Machine Learning Models for Efficient Monitoring of Smart Agriculture </a:t>
                      </a:r>
                      <a:r>
                        <a:rPr lang="en-IN" sz="1200" b="0" baseline="30000" dirty="0">
                          <a:solidFill>
                            <a:schemeClr val="bg1"/>
                          </a:solidFill>
                          <a:effectLst/>
                          <a:latin typeface="Times New Roman" panose="02020603050405020304" pitchFamily="18" charset="0"/>
                          <a:ea typeface="Google Sans Text"/>
                          <a:cs typeface="Times New Roman" panose="02020603050405020304" pitchFamily="18" charset="0"/>
                        </a:rPr>
                        <a:t>13</a:t>
                      </a:r>
                      <a:endParaRPr lang="en-IN" sz="11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MOHAMMAD ALDOSSARY, et.al</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tc>
                  <a:txBody>
                    <a:bodyPr/>
                    <a:lstStyle/>
                    <a:p>
                      <a:pPr>
                        <a:lnSpc>
                          <a:spcPct val="115000"/>
                        </a:lnSpc>
                        <a:spcAft>
                          <a:spcPts val="1000"/>
                        </a:spcAft>
                        <a:buNone/>
                      </a:pPr>
                      <a:r>
                        <a:rPr lang="en-IN" sz="1100" b="0" kern="1200" dirty="0">
                          <a:solidFill>
                            <a:schemeClr val="dk1"/>
                          </a:solidFill>
                          <a:effectLst/>
                          <a:latin typeface="Times New Roman" panose="02020603050405020304" pitchFamily="18" charset="0"/>
                          <a:ea typeface="+mn-ea"/>
                          <a:cs typeface="Times New Roman" panose="02020603050405020304" pitchFamily="18" charset="0"/>
                        </a:rPr>
                        <a:t>June 2024 </a:t>
                      </a:r>
                      <a:endParaRPr lang="en-IN" sz="1100" b="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54485" marR="54485" marT="36323" marB="36323"/>
                </a:tc>
                <a:tc>
                  <a:txBody>
                    <a:bodyPr/>
                    <a:lstStyle/>
                    <a:p>
                      <a:pPr>
                        <a:lnSpc>
                          <a:spcPct val="114000"/>
                        </a:lnSpc>
                        <a:spcBef>
                          <a:spcPts val="600"/>
                        </a:spcBef>
                        <a:spcAft>
                          <a:spcPts val="600"/>
                        </a:spcAft>
                        <a:buNone/>
                      </a:pPr>
                      <a:r>
                        <a:rPr lang="en-IN" sz="1100" b="0" dirty="0">
                          <a:solidFill>
                            <a:srgbClr val="1B1C1D"/>
                          </a:solidFill>
                          <a:effectLst/>
                          <a:latin typeface="Times New Roman" panose="02020603050405020304" pitchFamily="18" charset="0"/>
                          <a:ea typeface="Google Sans Text"/>
                          <a:cs typeface="Times New Roman" panose="02020603050405020304" pitchFamily="18" charset="0"/>
                        </a:rPr>
                        <a:t>Introduces an IoT-enabled hybrid model for smart agriculture, integrating Machine Learning (ML) and Artificial Intelligence (AI) algorithms for cost-effective and reliable decision-making, including anomaly detection using various ML and deep learning models on dry beans and soil type datasets. </a:t>
                      </a:r>
                      <a:r>
                        <a:rPr lang="en-IN" sz="1200" b="0" baseline="30000" dirty="0">
                          <a:solidFill>
                            <a:srgbClr val="575B5F"/>
                          </a:solidFill>
                          <a:effectLst/>
                          <a:latin typeface="Times New Roman" panose="02020603050405020304" pitchFamily="18" charset="0"/>
                          <a:ea typeface="Google Sans Text"/>
                          <a:cs typeface="Times New Roman" panose="02020603050405020304" pitchFamily="18" charset="0"/>
                        </a:rPr>
                        <a:t>16</a:t>
                      </a:r>
                      <a:endParaRPr lang="en-IN" sz="1100" b="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114300" marR="114300" marT="76200" marB="76200"/>
                </a:tc>
                <a:extLst>
                  <a:ext uri="{0D108BD9-81ED-4DB2-BD59-A6C34878D82A}">
                    <a16:rowId xmlns:a16="http://schemas.microsoft.com/office/drawing/2014/main" val="3778502525"/>
                  </a:ext>
                </a:extLst>
              </a:tr>
            </a:tbl>
          </a:graphicData>
        </a:graphic>
      </p:graphicFrame>
    </p:spTree>
    <p:extLst>
      <p:ext uri="{BB962C8B-B14F-4D97-AF65-F5344CB8AC3E}">
        <p14:creationId xmlns:p14="http://schemas.microsoft.com/office/powerpoint/2010/main" val="305236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EC7B3-5823-4A22-EEC4-EFFAC3C45F88}"/>
              </a:ext>
            </a:extLst>
          </p:cNvPr>
          <p:cNvSpPr>
            <a:spLocks noGrp="1"/>
          </p:cNvSpPr>
          <p:nvPr>
            <p:ph type="title"/>
          </p:nvPr>
        </p:nvSpPr>
        <p:spPr>
          <a:xfrm>
            <a:off x="765111" y="167952"/>
            <a:ext cx="10135690" cy="1058689"/>
          </a:xfrm>
        </p:spPr>
        <p:txBody>
          <a:bodyPr/>
          <a:lstStyle/>
          <a:p>
            <a:r>
              <a:rPr lang="en-US" dirty="0"/>
              <a:t>PROPOSED METHODOLOGY:-</a:t>
            </a:r>
            <a:endParaRPr lang="en-IN" dirty="0"/>
          </a:p>
        </p:txBody>
      </p:sp>
      <p:sp>
        <p:nvSpPr>
          <p:cNvPr id="4" name="Footer Placeholder 3">
            <a:extLst>
              <a:ext uri="{FF2B5EF4-FFF2-40B4-BE49-F238E27FC236}">
                <a16:creationId xmlns:a16="http://schemas.microsoft.com/office/drawing/2014/main" id="{BE49E8DC-F8FF-E948-B435-F109ADF8EC89}"/>
              </a:ext>
            </a:extLst>
          </p:cNvPr>
          <p:cNvSpPr>
            <a:spLocks noGrp="1"/>
          </p:cNvSpPr>
          <p:nvPr>
            <p:ph type="ftr" sz="quarter" idx="11"/>
          </p:nvPr>
        </p:nvSpPr>
        <p:spPr/>
        <p:txBody>
          <a:bodyPr/>
          <a:lstStyle/>
          <a:p>
            <a:r>
              <a:rPr lang="en-US" dirty="0"/>
              <a:t>Smart Farming Using ML and IOT</a:t>
            </a:r>
          </a:p>
        </p:txBody>
      </p:sp>
      <p:sp>
        <p:nvSpPr>
          <p:cNvPr id="5" name="Slide Number Placeholder 4">
            <a:extLst>
              <a:ext uri="{FF2B5EF4-FFF2-40B4-BE49-F238E27FC236}">
                <a16:creationId xmlns:a16="http://schemas.microsoft.com/office/drawing/2014/main" id="{EF1A4DE8-AE38-1FA4-0F35-4F27DF7F5046}"/>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6" name="Subtitle 5">
            <a:extLst>
              <a:ext uri="{FF2B5EF4-FFF2-40B4-BE49-F238E27FC236}">
                <a16:creationId xmlns:a16="http://schemas.microsoft.com/office/drawing/2014/main" id="{B6A0D6ED-1008-59FA-39DD-42036A5829E7}"/>
              </a:ext>
            </a:extLst>
          </p:cNvPr>
          <p:cNvSpPr>
            <a:spLocks noGrp="1"/>
          </p:cNvSpPr>
          <p:nvPr>
            <p:ph type="subTitle" idx="13"/>
          </p:nvPr>
        </p:nvSpPr>
        <p:spPr>
          <a:xfrm>
            <a:off x="929641" y="1158650"/>
            <a:ext cx="5405845" cy="556180"/>
          </a:xfrm>
        </p:spPr>
        <p:txBody>
          <a:bodyPr>
            <a:normAutofit/>
          </a:bodyPr>
          <a:lstStyle/>
          <a:p>
            <a:r>
              <a:rPr lang="en-US" sz="1700" dirty="0"/>
              <a:t>Figure 1 Working Flow Chart Diagram</a:t>
            </a:r>
            <a:endParaRPr lang="en-IN" sz="1700" dirty="0"/>
          </a:p>
        </p:txBody>
      </p:sp>
      <p:sp>
        <p:nvSpPr>
          <p:cNvPr id="7" name="Text Placeholder 6">
            <a:extLst>
              <a:ext uri="{FF2B5EF4-FFF2-40B4-BE49-F238E27FC236}">
                <a16:creationId xmlns:a16="http://schemas.microsoft.com/office/drawing/2014/main" id="{CEE68C3C-95A7-E315-E6BD-B493B28606FA}"/>
              </a:ext>
            </a:extLst>
          </p:cNvPr>
          <p:cNvSpPr>
            <a:spLocks noGrp="1"/>
          </p:cNvSpPr>
          <p:nvPr>
            <p:ph type="body" sz="quarter" idx="14"/>
          </p:nvPr>
        </p:nvSpPr>
        <p:spPr/>
        <p:txBody>
          <a:bodyPr/>
          <a:lstStyle/>
          <a:p>
            <a:endParaRPr lang="en-IN"/>
          </a:p>
        </p:txBody>
      </p:sp>
      <p:pic>
        <p:nvPicPr>
          <p:cNvPr id="11" name="Content Placeholder 10">
            <a:extLst>
              <a:ext uri="{FF2B5EF4-FFF2-40B4-BE49-F238E27FC236}">
                <a16:creationId xmlns:a16="http://schemas.microsoft.com/office/drawing/2014/main" id="{454706AE-C3D5-4FAA-ADF5-C6E8D9A817F4}"/>
              </a:ext>
            </a:extLst>
          </p:cNvPr>
          <p:cNvPicPr>
            <a:picLocks noGrp="1" noChangeAspect="1"/>
          </p:cNvPicPr>
          <p:nvPr>
            <p:ph idx="1"/>
          </p:nvPr>
        </p:nvPicPr>
        <p:blipFill>
          <a:blip r:embed="rId2"/>
          <a:stretch>
            <a:fillRect/>
          </a:stretch>
        </p:blipFill>
        <p:spPr>
          <a:xfrm>
            <a:off x="1922106" y="1714830"/>
            <a:ext cx="7035282" cy="3787069"/>
          </a:xfrm>
        </p:spPr>
      </p:pic>
    </p:spTree>
    <p:extLst>
      <p:ext uri="{BB962C8B-B14F-4D97-AF65-F5344CB8AC3E}">
        <p14:creationId xmlns:p14="http://schemas.microsoft.com/office/powerpoint/2010/main" val="163720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B2B5-5F5C-6BFA-A3F2-FDC53DC3D4EB}"/>
              </a:ext>
            </a:extLst>
          </p:cNvPr>
          <p:cNvSpPr>
            <a:spLocks noGrp="1"/>
          </p:cNvSpPr>
          <p:nvPr>
            <p:ph type="title"/>
          </p:nvPr>
        </p:nvSpPr>
        <p:spPr>
          <a:xfrm>
            <a:off x="928800" y="905069"/>
            <a:ext cx="4902515" cy="2082085"/>
          </a:xfrm>
        </p:spPr>
        <p:txBody>
          <a:bodyPr/>
          <a:lstStyle/>
          <a:p>
            <a:r>
              <a:rPr lang="en-US" dirty="0"/>
              <a:t>RESULTS:-</a:t>
            </a:r>
            <a:br>
              <a:rPr lang="en-US" dirty="0"/>
            </a:br>
            <a:br>
              <a:rPr lang="en-US" dirty="0"/>
            </a:br>
            <a:br>
              <a:rPr lang="en-US" dirty="0"/>
            </a:br>
            <a:r>
              <a:rPr lang="en-US" sz="2000" dirty="0"/>
              <a:t>Table 1 Accuracy of Algorithms</a:t>
            </a:r>
            <a:endParaRPr lang="en-IN" dirty="0"/>
          </a:p>
        </p:txBody>
      </p:sp>
      <p:sp>
        <p:nvSpPr>
          <p:cNvPr id="5" name="Footer Placeholder 4">
            <a:extLst>
              <a:ext uri="{FF2B5EF4-FFF2-40B4-BE49-F238E27FC236}">
                <a16:creationId xmlns:a16="http://schemas.microsoft.com/office/drawing/2014/main" id="{79CB2B32-11D9-9255-FE93-7E876B55F1B5}"/>
              </a:ext>
            </a:extLst>
          </p:cNvPr>
          <p:cNvSpPr>
            <a:spLocks noGrp="1"/>
          </p:cNvSpPr>
          <p:nvPr>
            <p:ph type="ftr" sz="quarter" idx="11"/>
          </p:nvPr>
        </p:nvSpPr>
        <p:spPr/>
        <p:txBody>
          <a:bodyPr/>
          <a:lstStyle/>
          <a:p>
            <a:r>
              <a:rPr lang="en-US" dirty="0"/>
              <a:t>Smart Farming Using ML and IOT</a:t>
            </a:r>
          </a:p>
        </p:txBody>
      </p:sp>
      <p:sp>
        <p:nvSpPr>
          <p:cNvPr id="6" name="Slide Number Placeholder 5">
            <a:extLst>
              <a:ext uri="{FF2B5EF4-FFF2-40B4-BE49-F238E27FC236}">
                <a16:creationId xmlns:a16="http://schemas.microsoft.com/office/drawing/2014/main" id="{64D10CCC-5610-5166-5443-C99870969082}"/>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7" name="Text Placeholder 6">
            <a:extLst>
              <a:ext uri="{FF2B5EF4-FFF2-40B4-BE49-F238E27FC236}">
                <a16:creationId xmlns:a16="http://schemas.microsoft.com/office/drawing/2014/main" id="{DC1175BB-2ED5-0257-2BD0-DE429DEE8992}"/>
              </a:ext>
            </a:extLst>
          </p:cNvPr>
          <p:cNvSpPr>
            <a:spLocks noGrp="1"/>
          </p:cNvSpPr>
          <p:nvPr>
            <p:ph type="body" sz="quarter" idx="14"/>
          </p:nvPr>
        </p:nvSpPr>
        <p:spPr/>
        <p:txBody>
          <a:bodyPr/>
          <a:lstStyle/>
          <a:p>
            <a:endParaRPr lang="en-IN"/>
          </a:p>
        </p:txBody>
      </p:sp>
      <p:sp>
        <p:nvSpPr>
          <p:cNvPr id="10" name="Rectangle 1">
            <a:extLst>
              <a:ext uri="{FF2B5EF4-FFF2-40B4-BE49-F238E27FC236}">
                <a16:creationId xmlns:a16="http://schemas.microsoft.com/office/drawing/2014/main" id="{DD4874AC-1A5A-719A-B43D-242E52AF78FE}"/>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31BE98C-FD28-4256-5577-F757130E2131}"/>
              </a:ext>
            </a:extLst>
          </p:cNvPr>
          <p:cNvSpPr>
            <a:spLocks noChangeArrowheads="1"/>
          </p:cNvSpPr>
          <p:nvPr/>
        </p:nvSpPr>
        <p:spPr bwMode="auto">
          <a:xfrm>
            <a:off x="152400" y="-1707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Picture Placeholder 7">
            <a:extLst>
              <a:ext uri="{FF2B5EF4-FFF2-40B4-BE49-F238E27FC236}">
                <a16:creationId xmlns:a16="http://schemas.microsoft.com/office/drawing/2014/main" id="{D9BF2794-D99D-1D83-AAC1-A6331C040BDD}"/>
              </a:ext>
            </a:extLst>
          </p:cNvPr>
          <p:cNvSpPr>
            <a:spLocks noGrp="1"/>
          </p:cNvSpPr>
          <p:nvPr>
            <p:ph type="pic" idx="1"/>
          </p:nvPr>
        </p:nvSpPr>
        <p:spPr>
          <a:xfrm>
            <a:off x="6723235" y="1166226"/>
            <a:ext cx="5316365" cy="3668088"/>
          </a:xfrm>
        </p:spPr>
      </p:sp>
      <p:graphicFrame>
        <p:nvGraphicFramePr>
          <p:cNvPr id="9" name="Table 8">
            <a:extLst>
              <a:ext uri="{FF2B5EF4-FFF2-40B4-BE49-F238E27FC236}">
                <a16:creationId xmlns:a16="http://schemas.microsoft.com/office/drawing/2014/main" id="{8AF4DEA7-9577-0803-4236-0ADF49F0B0AC}"/>
              </a:ext>
            </a:extLst>
          </p:cNvPr>
          <p:cNvGraphicFramePr>
            <a:graphicFrameLocks noGrp="1"/>
          </p:cNvGraphicFramePr>
          <p:nvPr>
            <p:extLst>
              <p:ext uri="{D42A27DB-BD31-4B8C-83A1-F6EECF244321}">
                <p14:modId xmlns:p14="http://schemas.microsoft.com/office/powerpoint/2010/main" val="873967631"/>
              </p:ext>
            </p:extLst>
          </p:nvPr>
        </p:nvGraphicFramePr>
        <p:xfrm>
          <a:off x="0" y="2987154"/>
          <a:ext cx="6723235" cy="2424794"/>
        </p:xfrm>
        <a:graphic>
          <a:graphicData uri="http://schemas.openxmlformats.org/drawingml/2006/table">
            <a:tbl>
              <a:tblPr firstRow="1" firstCol="1" bandRow="1">
                <a:tableStyleId>{5C22544A-7EE6-4342-B048-85BDC9FD1C3A}</a:tableStyleId>
              </a:tblPr>
              <a:tblGrid>
                <a:gridCol w="3051110">
                  <a:extLst>
                    <a:ext uri="{9D8B030D-6E8A-4147-A177-3AD203B41FA5}">
                      <a16:colId xmlns:a16="http://schemas.microsoft.com/office/drawing/2014/main" val="576580919"/>
                    </a:ext>
                  </a:extLst>
                </a:gridCol>
                <a:gridCol w="946610">
                  <a:extLst>
                    <a:ext uri="{9D8B030D-6E8A-4147-A177-3AD203B41FA5}">
                      <a16:colId xmlns:a16="http://schemas.microsoft.com/office/drawing/2014/main" val="1462630042"/>
                    </a:ext>
                  </a:extLst>
                </a:gridCol>
                <a:gridCol w="908505">
                  <a:extLst>
                    <a:ext uri="{9D8B030D-6E8A-4147-A177-3AD203B41FA5}">
                      <a16:colId xmlns:a16="http://schemas.microsoft.com/office/drawing/2014/main" val="370548659"/>
                    </a:ext>
                  </a:extLst>
                </a:gridCol>
                <a:gridCol w="908505">
                  <a:extLst>
                    <a:ext uri="{9D8B030D-6E8A-4147-A177-3AD203B41FA5}">
                      <a16:colId xmlns:a16="http://schemas.microsoft.com/office/drawing/2014/main" val="2990469192"/>
                    </a:ext>
                  </a:extLst>
                </a:gridCol>
                <a:gridCol w="908505">
                  <a:extLst>
                    <a:ext uri="{9D8B030D-6E8A-4147-A177-3AD203B41FA5}">
                      <a16:colId xmlns:a16="http://schemas.microsoft.com/office/drawing/2014/main" val="1178371131"/>
                    </a:ext>
                  </a:extLst>
                </a:gridCol>
              </a:tblGrid>
              <a:tr h="76930">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Algorithms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Accuracy</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Precision</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Recall</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F1 Score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6871934"/>
                  </a:ext>
                </a:extLst>
              </a:tr>
              <a:tr h="20755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Support Vector Machine(SVM)</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96.31%</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96.19%</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96.31%</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96.24%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3415760"/>
                  </a:ext>
                </a:extLst>
              </a:tr>
              <a:tr h="207557">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Random Forest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b="1" kern="100" dirty="0">
                          <a:effectLst/>
                          <a:latin typeface="Times New Roman" panose="02020603050405020304" pitchFamily="18" charset="0"/>
                          <a:cs typeface="Times New Roman" panose="02020603050405020304" pitchFamily="18" charset="0"/>
                        </a:rPr>
                        <a:t>98.42%</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b="1" kern="100" dirty="0">
                          <a:effectLst/>
                          <a:latin typeface="Times New Roman" panose="02020603050405020304" pitchFamily="18" charset="0"/>
                          <a:cs typeface="Times New Roman" panose="02020603050405020304" pitchFamily="18" charset="0"/>
                        </a:rPr>
                        <a:t>98.43%</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b="1" kern="100" dirty="0">
                          <a:effectLst/>
                          <a:latin typeface="Times New Roman" panose="02020603050405020304" pitchFamily="18" charset="0"/>
                          <a:cs typeface="Times New Roman" panose="02020603050405020304" pitchFamily="18" charset="0"/>
                        </a:rPr>
                        <a:t>98.42%</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b="1" kern="100" dirty="0">
                          <a:effectLst/>
                          <a:latin typeface="Times New Roman" panose="02020603050405020304" pitchFamily="18" charset="0"/>
                          <a:cs typeface="Times New Roman" panose="02020603050405020304" pitchFamily="18" charset="0"/>
                        </a:rPr>
                        <a:t>98.42%</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5636489"/>
                  </a:ext>
                </a:extLst>
              </a:tr>
              <a:tr h="207557">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Naïve Bayes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93.99%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92.49%</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93.99%</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91.52%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3443222"/>
                  </a:ext>
                </a:extLst>
              </a:tr>
              <a:tr h="26811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KNN</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98.28%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98.28%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98.28%</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98.28%</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557986"/>
                  </a:ext>
                </a:extLst>
              </a:tr>
              <a:tr h="26811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Linear Regression</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91.89%</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94.51%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94.31%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92.39%</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4686258"/>
                  </a:ext>
                </a:extLst>
              </a:tr>
              <a:tr h="26811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XGBoost</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98.42%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98.43%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98.42%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98.42%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9984311"/>
                  </a:ext>
                </a:extLst>
              </a:tr>
              <a:tr h="26811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K-means Clustering</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77.02%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59.33%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77.02%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67.03%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7060037"/>
                  </a:ext>
                </a:extLst>
              </a:tr>
              <a:tr h="26811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ANN</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94.74%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94.54%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94.73%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93.28%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6088704"/>
                  </a:ext>
                </a:extLst>
              </a:tr>
              <a:tr h="268117">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Logistic Regression</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95.94%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95.67%</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a:effectLst/>
                          <a:latin typeface="Times New Roman" panose="02020603050405020304" pitchFamily="18" charset="0"/>
                          <a:cs typeface="Times New Roman" panose="02020603050405020304" pitchFamily="18" charset="0"/>
                        </a:rPr>
                        <a:t>95.94%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200" kern="100" dirty="0">
                          <a:effectLst/>
                          <a:latin typeface="Times New Roman" panose="02020603050405020304" pitchFamily="18" charset="0"/>
                          <a:cs typeface="Times New Roman" panose="02020603050405020304" pitchFamily="18" charset="0"/>
                        </a:rPr>
                        <a:t>95.72%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095315"/>
                  </a:ext>
                </a:extLst>
              </a:tr>
            </a:tbl>
          </a:graphicData>
        </a:graphic>
      </p:graphicFrame>
      <p:sp>
        <p:nvSpPr>
          <p:cNvPr id="12" name="Rectangle 1">
            <a:extLst>
              <a:ext uri="{FF2B5EF4-FFF2-40B4-BE49-F238E27FC236}">
                <a16:creationId xmlns:a16="http://schemas.microsoft.com/office/drawing/2014/main" id="{51FBAD68-7AC0-CF04-FF72-C60E7222435B}"/>
              </a:ext>
            </a:extLst>
          </p:cNvPr>
          <p:cNvSpPr>
            <a:spLocks noGrp="1" noChangeArrowheads="1"/>
          </p:cNvSpPr>
          <p:nvPr>
            <p:ph type="body" sz="half" idx="2"/>
          </p:nvPr>
        </p:nvSpPr>
        <p:spPr bwMode="auto">
          <a:xfrm>
            <a:off x="220348" y="4086231"/>
            <a:ext cx="49025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44546A"/>
                </a:solidFill>
                <a:effectLst/>
                <a:latin typeface="Calibri" panose="020F0502020204030204" pitchFamily="34" charset="0"/>
                <a:ea typeface="Calibri" panose="020F0502020204030204" pitchFamily="34" charset="0"/>
                <a:cs typeface="Mangal" panose="02040503050203030202"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C47C0F55-0DDF-E0E1-F668-5D9FBD47B4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1261" y="270781"/>
            <a:ext cx="5430739" cy="5141167"/>
          </a:xfrm>
          <a:prstGeom prst="rect">
            <a:avLst/>
          </a:prstGeom>
          <a:noFill/>
          <a:ln>
            <a:noFill/>
          </a:ln>
        </p:spPr>
      </p:pic>
    </p:spTree>
    <p:extLst>
      <p:ext uri="{BB962C8B-B14F-4D97-AF65-F5344CB8AC3E}">
        <p14:creationId xmlns:p14="http://schemas.microsoft.com/office/powerpoint/2010/main" val="417242595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2153</TotalTime>
  <Words>2433</Words>
  <Application>Microsoft Office PowerPoint</Application>
  <PresentationFormat>Widescreen</PresentationFormat>
  <Paragraphs>236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Times New Roman</vt:lpstr>
      <vt:lpstr>Arial</vt:lpstr>
      <vt:lpstr>Calibri</vt:lpstr>
      <vt:lpstr>Speak Pro</vt:lpstr>
      <vt:lpstr>Avenir Next LT Pro</vt:lpstr>
      <vt:lpstr>Office Theme</vt:lpstr>
      <vt:lpstr>PowerPoint Presentation</vt:lpstr>
      <vt:lpstr>INTRODUCTION:-</vt:lpstr>
      <vt:lpstr>PROBLEM STATEMENT:-</vt:lpstr>
      <vt:lpstr>LITERATURE SURVEY</vt:lpstr>
      <vt:lpstr>LITERATURE REVIEW</vt:lpstr>
      <vt:lpstr>PowerPoint Presentation</vt:lpstr>
      <vt:lpstr>PowerPoint Presentation</vt:lpstr>
      <vt:lpstr>PROPOSED METHODOLOGY:-</vt:lpstr>
      <vt:lpstr>RESULTS:-   Table 1 Accuracy of Algorithms</vt:lpstr>
      <vt:lpstr>Figure 2 Experimental setup</vt:lpstr>
      <vt:lpstr>CONCLUSION:-</vt:lpstr>
      <vt:lpstr>FUTURE SCOPE:-</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KOMAL KUMARI</dc:creator>
  <cp:lastModifiedBy>KOMAL KUMARI</cp:lastModifiedBy>
  <cp:revision>45</cp:revision>
  <dcterms:created xsi:type="dcterms:W3CDTF">2024-12-01T09:23:45Z</dcterms:created>
  <dcterms:modified xsi:type="dcterms:W3CDTF">2025-06-25T05:13:32Z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